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09" r:id="rId5"/>
    <p:sldMasterId id="2147483672" r:id="rId6"/>
  </p:sldMasterIdLst>
  <p:notesMasterIdLst>
    <p:notesMasterId r:id="rId55"/>
  </p:notesMasterIdLst>
  <p:handoutMasterIdLst>
    <p:handoutMasterId r:id="rId56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pie-Lopes, Catherine" initials="GLC" lastIdx="4" clrIdx="0">
    <p:extLst>
      <p:ext uri="{19B8F6BF-5375-455C-9EA6-DF929625EA0E}">
        <p15:presenceInfo xmlns:p15="http://schemas.microsoft.com/office/powerpoint/2012/main" userId="S::catherine.gillespie-lopes@cengage.com::7e59534f-2225-4e07-8fae-eca41e175e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4" autoAdjust="0"/>
    <p:restoredTop sz="95780" autoAdjust="0"/>
  </p:normalViewPr>
  <p:slideViewPr>
    <p:cSldViewPr snapToGrid="0" snapToObjects="1">
      <p:cViewPr varScale="1">
        <p:scale>
          <a:sx n="98" d="100"/>
          <a:sy n="98" d="100"/>
        </p:scale>
        <p:origin x="184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21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248A9-1454-6745-B441-F34343366E80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Copyright © 2018 by Nelson Education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FB3DC-4763-7743-B9EF-BAA2191FB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51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E0B31-22F9-3F4F-8750-8D16F216781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Copyright © 2018 by Nelson Education Ltd.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96FA9-404E-214B-89A6-95F47BFC4D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FF1470-60C9-4D83-8D19-FCE72567E55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dirty="0">
                <a:solidFill>
                  <a:prstClr val="black"/>
                </a:solidFill>
              </a:rPr>
              <a:t>Copyright © 2016 by Nelson Education Ltd.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59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445293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291952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4086774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not</a:t>
            </a:r>
            <a:r>
              <a:rPr lang="en-US" baseline="0" dirty="0"/>
              <a:t> include </a:t>
            </a:r>
            <a:r>
              <a:rPr lang="en-US" i="1" baseline="0" dirty="0"/>
              <a:t>References available upon request. I</a:t>
            </a:r>
            <a:r>
              <a:rPr lang="en-US" baseline="0" dirty="0"/>
              <a:t>t is unnecessary and takes up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711006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224849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434631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Discuss Figures 12.8 and 12.9 from page 352. Have students discuss examples that might apply to their own résumés.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066242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259737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095582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58175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919703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70086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96FA9-404E-214B-89A6-95F47BFC4DE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11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Send or</a:t>
            </a:r>
            <a:r>
              <a:rPr lang="en-CA" baseline="0" dirty="0"/>
              <a:t> post your résumé in the format the employer requests.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03690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Look</a:t>
            </a:r>
            <a:r>
              <a:rPr lang="en-CA" baseline="0" dirty="0"/>
              <a:t> at</a:t>
            </a:r>
            <a:r>
              <a:rPr lang="en-CA" dirty="0"/>
              <a:t> examples of solicited and unsolicited</a:t>
            </a:r>
            <a:r>
              <a:rPr lang="en-CA" baseline="0" dirty="0"/>
              <a:t> cover letters in Figures 12.13 and 12.14 on pages 360 and 361.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615505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Look</a:t>
            </a:r>
            <a:r>
              <a:rPr lang="en-CA" baseline="0" dirty="0"/>
              <a:t> at</a:t>
            </a:r>
            <a:r>
              <a:rPr lang="en-CA" dirty="0"/>
              <a:t> examples of solicited and unsolicited</a:t>
            </a:r>
            <a:r>
              <a:rPr lang="en-CA" baseline="0" dirty="0"/>
              <a:t> cover letters in Figures 12.13 and 12.14 on pages 360 and 361.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552678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Look</a:t>
            </a:r>
            <a:r>
              <a:rPr lang="en-CA" baseline="0" dirty="0"/>
              <a:t> at</a:t>
            </a:r>
            <a:r>
              <a:rPr lang="en-CA" dirty="0"/>
              <a:t> examples of solicited and unsolicited</a:t>
            </a:r>
            <a:r>
              <a:rPr lang="en-CA" baseline="0" dirty="0"/>
              <a:t> cover letters in Figures 12.13 and 12.14 on pages 360 and 361.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774368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498238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29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460479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9458-F80A-4A96-A696-0B9DE092083B}" type="slidenum">
              <a:rPr lang="en-CA" smtClean="0">
                <a:solidFill>
                  <a:prstClr val="black"/>
                </a:solidFill>
              </a:rPr>
              <a:pPr/>
              <a:t>30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649859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 each type of interview. Ask students about their experiences with the </a:t>
            </a:r>
            <a:r>
              <a:rPr lang="en-US" baseline="0" dirty="0"/>
              <a:t>types of interviews.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08440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B9458-F80A-4A96-A696-0B9DE092083B}" type="slidenum">
              <a:rPr lang="en-CA" smtClean="0">
                <a:solidFill>
                  <a:prstClr val="black"/>
                </a:solidFill>
              </a:rPr>
              <a:pPr/>
              <a:t>3</a:t>
            </a:fld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433049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494035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Employers</a:t>
            </a:r>
            <a:r>
              <a:rPr lang="en-US" baseline="0" dirty="0"/>
              <a:t> use screening interviews to narrow a list of candidates. If you do well in the screening interview, you will be invited for a more formal interview.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07127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Practise success stories that emphasize your</a:t>
            </a:r>
            <a:r>
              <a:rPr lang="en-US" baseline="0" dirty="0"/>
              <a:t> skills and accomplishments. Have students pair up and discuss their top five skills.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446112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 the idea of</a:t>
            </a:r>
            <a:r>
              <a:rPr lang="en-US" baseline="0" dirty="0"/>
              <a:t> visiting the physical building before the interview so that you know where to 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7133330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Have</a:t>
            </a:r>
            <a:r>
              <a:rPr lang="en-US" baseline="0" dirty="0"/>
              <a:t> the students pair up and p</a:t>
            </a:r>
            <a:r>
              <a:rPr lang="en-US" dirty="0"/>
              <a:t>ractise interviewing.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4625978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Remember</a:t>
            </a:r>
            <a:r>
              <a:rPr lang="en-US" baseline="0" dirty="0"/>
              <a:t> that employers want to hire people who have confidence in their own abilities. Let your nonverbal messages show that you are secure.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409633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39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488730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 through</a:t>
            </a:r>
            <a:r>
              <a:rPr lang="en-US" baseline="0" dirty="0"/>
              <a:t> the</a:t>
            </a:r>
            <a:r>
              <a:rPr lang="en-US" dirty="0"/>
              <a:t> typical questions on pages 382 to 386. Have the students</a:t>
            </a:r>
            <a:r>
              <a:rPr lang="en-US" baseline="0" dirty="0"/>
              <a:t> try </a:t>
            </a:r>
            <a:r>
              <a:rPr lang="en-US" dirty="0"/>
              <a:t>mock interviews.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4226315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Discuss the STAR technique for answering behavioural interview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2730028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 questions</a:t>
            </a:r>
            <a:r>
              <a:rPr lang="en-US" baseline="0" dirty="0"/>
              <a:t> to ask interviewers on pages 386 and 387.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84715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Think-Pair-Share: Go through</a:t>
            </a:r>
            <a:r>
              <a:rPr lang="en-US" baseline="0" dirty="0"/>
              <a:t> the questions on page 339 and discuss.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30853773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196FA9-404E-214B-89A6-95F47BFC4DE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48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428148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The authors</a:t>
            </a:r>
            <a:r>
              <a:rPr lang="en-CA" baseline="0" dirty="0"/>
              <a:t> discuss each document in detail on pages 390 to 392. Ask students about their experiences with each document.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3085841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48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61601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25324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at the</a:t>
            </a:r>
            <a:r>
              <a:rPr lang="en-US" baseline="0" dirty="0"/>
              <a:t> example of a chronological résumé in Figure 12.6 on page 347.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4132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Look at the</a:t>
            </a:r>
            <a:r>
              <a:rPr lang="en-US" baseline="0" dirty="0"/>
              <a:t> example of a functional résumé in Figure 12.7 on page 348.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204376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Studies with recruiters revealed that while they said they preferred one-page résumés, they actually chose</a:t>
            </a:r>
            <a:r>
              <a:rPr lang="en-US" baseline="0" dirty="0"/>
              <a:t> to interview the applicants with two-page résumés.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2507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C65CE-912F-48B7-9AEE-3644568835B3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2018 by Nelson Education Ltd.</a:t>
            </a:r>
          </a:p>
        </p:txBody>
      </p:sp>
    </p:spTree>
    <p:extLst>
      <p:ext uri="{BB962C8B-B14F-4D97-AF65-F5344CB8AC3E}">
        <p14:creationId xmlns:p14="http://schemas.microsoft.com/office/powerpoint/2010/main" val="135388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 b="1" i="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/>
            </a:lvl1pPr>
            <a:lvl2pPr marL="6858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/>
            </a:lvl2pPr>
            <a:lvl3pPr marL="1143000" indent="-228600"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  <a:defRPr/>
            </a:lvl3pPr>
            <a:lvl4pPr marL="1600200" indent="-228600">
              <a:buClr>
                <a:schemeClr val="accent1">
                  <a:lumMod val="50000"/>
                </a:schemeClr>
              </a:buClr>
              <a:buSzPct val="70000"/>
              <a:buFont typeface="Wingdings" panose="05000000000000000000" pitchFamily="2" charset="2"/>
              <a:buChar char="q"/>
              <a:defRPr/>
            </a:lvl4pPr>
            <a:lvl5pPr marL="2057400" indent="-228600"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1pPr>
            <a:lvl2pPr marL="685800" indent="-228600">
              <a:buClr>
                <a:schemeClr val="accent1">
                  <a:lumMod val="50000"/>
                </a:schemeClr>
              </a:buClr>
              <a:buSzPct val="80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2pPr>
            <a:lvl3pPr marL="1143000" indent="-228600"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3pPr>
            <a:lvl4pPr marL="1600200" indent="-228600">
              <a:buClr>
                <a:schemeClr val="accent1">
                  <a:lumMod val="50000"/>
                </a:schemeClr>
              </a:buClr>
              <a:buSzPct val="70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4pPr>
            <a:lvl5pPr marL="2057400" indent="-228600"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9"/>
            <a:ext cx="9144000" cy="6867144"/>
          </a:xfrm>
          <a:prstGeom prst="rect">
            <a:avLst/>
          </a:prstGeom>
        </p:spPr>
      </p:pic>
      <p:pic>
        <p:nvPicPr>
          <p:cNvPr id="4" name="Picture 3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12848"/>
            <a:ext cx="9144000" cy="1792224"/>
          </a:xfrm>
        </p:spPr>
        <p:txBody>
          <a:bodyPr anchor="ctr" anchorCtr="0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Title Option 1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12848"/>
            <a:ext cx="9144000" cy="1792224"/>
          </a:xfrm>
        </p:spPr>
        <p:txBody>
          <a:bodyPr anchor="ctr" anchorCtr="0">
            <a:normAutofit/>
          </a:bodyPr>
          <a:lstStyle>
            <a:lvl1pPr algn="ctr">
              <a:defRPr sz="4000" b="0" i="0"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Title Option 2</a:t>
            </a:r>
          </a:p>
        </p:txBody>
      </p:sp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312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313432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29768" y="429768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1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312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313432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29768" y="429768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2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312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313432"/>
            <a:ext cx="1714500" cy="635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429768" y="429768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3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2" y="3877056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5980176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431536" y="4098726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4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12" y="3877056"/>
            <a:ext cx="3657600" cy="27432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5980176"/>
            <a:ext cx="1714500" cy="63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431536" y="4098726"/>
            <a:ext cx="3200400" cy="1828800"/>
          </a:xfrm>
        </p:spPr>
        <p:txBody>
          <a:bodyPr anchor="t" anchorCtr="0">
            <a:normAutofit/>
          </a:bodyPr>
          <a:lstStyle>
            <a:lvl1pPr algn="l">
              <a:defRPr sz="25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Click to Edit Your Part Title Option 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338328"/>
            <a:ext cx="7936992" cy="141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672" y="1755648"/>
            <a:ext cx="7744968" cy="20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 preferRelativeResize="0"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886DE04-703E-4520-97BA-349305F95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4321" y="6420897"/>
            <a:ext cx="3755357" cy="280039"/>
          </a:xfrm>
          <a:prstGeom prst="rect">
            <a:avLst/>
          </a:prstGeom>
        </p:spPr>
        <p:txBody>
          <a:bodyPr/>
          <a:lstStyle/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rgbClr val="00365B"/>
          </a:solidFill>
          <a:latin typeface="Open Sans Semi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50000"/>
          </a:schemeClr>
        </a:buClr>
        <a:buSzPct val="80000"/>
        <a:buFont typeface="Wingdings" panose="05000000000000000000" pitchFamily="2" charset="2"/>
        <a:buChar char="q"/>
        <a:defRPr sz="2800" kern="1200" baseline="0">
          <a:solidFill>
            <a:schemeClr val="tx1"/>
          </a:solidFill>
          <a:latin typeface="Open Sans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50000"/>
          </a:schemeClr>
        </a:buClr>
        <a:buSzPct val="75000"/>
        <a:buFont typeface="Wingdings" panose="05000000000000000000" pitchFamily="2" charset="2"/>
        <a:buChar char="q"/>
        <a:defRPr sz="2400" kern="1200" baseline="0">
          <a:solidFill>
            <a:schemeClr val="tx1"/>
          </a:solidFill>
          <a:latin typeface="Open Sans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50000"/>
          </a:schemeClr>
        </a:buClr>
        <a:buSzPct val="70000"/>
        <a:buFont typeface="Wingdings" panose="05000000000000000000" pitchFamily="2" charset="2"/>
        <a:buChar char="q"/>
        <a:defRPr sz="2000" kern="1200" baseline="0">
          <a:solidFill>
            <a:schemeClr val="tx1"/>
          </a:solidFill>
          <a:latin typeface="Open Sans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50000"/>
          </a:schemeClr>
        </a:buClr>
        <a:buSzPct val="65000"/>
        <a:buFont typeface="Wingdings" panose="05000000000000000000" pitchFamily="2" charset="2"/>
        <a:buChar char="q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338328"/>
            <a:ext cx="7936992" cy="141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672" y="1755648"/>
            <a:ext cx="7744968" cy="20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6217920"/>
            <a:ext cx="1714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rgbClr val="00365B"/>
          </a:solidFill>
          <a:latin typeface="Open Sans Semi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/>
          </a:solidFill>
          <a:latin typeface="Open Sans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Open Sans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Open Sans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Open Sans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12848"/>
            <a:ext cx="9144000" cy="1792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6219111"/>
            <a:ext cx="1714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3" r:id="rId2"/>
    <p:sldLayoutId id="2147483721" r:id="rId3"/>
    <p:sldLayoutId id="2147483725" r:id="rId4"/>
    <p:sldLayoutId id="2147483722" r:id="rId5"/>
    <p:sldLayoutId id="2147483726" r:id="rId6"/>
    <p:sldLayoutId id="2147483727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00365B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4157"/>
            <a:ext cx="8077200" cy="56496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PowerPoint</a:t>
            </a:r>
            <a:r>
              <a:rPr lang="en-US" baseline="30000" dirty="0"/>
              <a:t>®</a:t>
            </a:r>
            <a:r>
              <a:rPr lang="en-US" dirty="0"/>
              <a:t> Slides </a:t>
            </a:r>
          </a:p>
          <a:p>
            <a:pPr>
              <a:buNone/>
            </a:pPr>
            <a:r>
              <a:rPr lang="en-US" dirty="0"/>
              <a:t>to Accompany</a:t>
            </a:r>
            <a:endParaRPr lang="en-CA" dirty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</a:rPr>
              <a:t>Prepared by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</a:rPr>
              <a:t>Jennifer Powell,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>
                <a:latin typeface="Calibri" panose="020F0502020204030204" pitchFamily="34" charset="0"/>
              </a:rPr>
              <a:t>Red River College</a:t>
            </a:r>
            <a:endParaRPr lang="en-CA" sz="22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B61272D-EA18-43CD-85D7-051E3225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594" y="1219299"/>
            <a:ext cx="3565406" cy="462949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5926"/>
            <a:ext cx="7886700" cy="44910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Main heading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Name, contact information, LinkedIn page or video site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Career objective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Focus on employer’s needs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8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4C73AF-3674-41D7-A989-BE3B13EAD967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Organize Your Information </a:t>
            </a:r>
          </a:p>
          <a:p>
            <a:pPr algn="ctr"/>
            <a:r>
              <a:rPr lang="en-CA" dirty="0"/>
              <a:t>Under Headings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6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Summary of qualifications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2800" dirty="0"/>
              <a:t> Three to eight bulleted statements that prove you are the ideal candidate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Education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2800" dirty="0"/>
              <a:t> Include name and location of schools, dates of attendance, major fields of study, and certifications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467DB2-F534-460A-A588-A59197309883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Organize Your Information </a:t>
            </a:r>
          </a:p>
          <a:p>
            <a:pPr algn="ctr"/>
            <a:r>
              <a:rPr lang="en-CA" dirty="0"/>
              <a:t>Under Headings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700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73105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500" dirty="0"/>
              <a:t> Work experience or employment history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3000" dirty="0"/>
              <a:t> List the most recent employment first and work backward.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3000" dirty="0"/>
              <a:t> Include only those jobs that will help win the targeted position.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3000" dirty="0"/>
              <a:t> Describe employment achievements concisely but concretely.</a:t>
            </a: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B0BC43-D47C-4643-AACF-7BF58DB0C212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Organize Your Information </a:t>
            </a:r>
          </a:p>
          <a:p>
            <a:pPr algn="ctr"/>
            <a:r>
              <a:rPr lang="en-CA" dirty="0"/>
              <a:t>Under Headings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45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807554"/>
          </a:xfrm>
        </p:spPr>
        <p:txBody>
          <a:bodyPr>
            <a:normAutofit/>
          </a:bodyPr>
          <a:lstStyle/>
          <a:p>
            <a:pPr marL="0" indent="-45720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Capabilities and skills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Emphasize the skills and aptitudes that prove you are qualified for a specific position.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Highlight exceptional aptitudes and evidence to  back up your assertions.</a:t>
            </a:r>
          </a:p>
          <a:p>
            <a:pPr marL="914400" lvl="2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8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FB3DA1-145C-4785-9245-6F9A32CDF11E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Organize Your Information </a:t>
            </a:r>
          </a:p>
          <a:p>
            <a:pPr algn="ctr"/>
            <a:r>
              <a:rPr lang="en-CA" dirty="0"/>
              <a:t>Under Headings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178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8"/>
            <a:ext cx="8058151" cy="4715760"/>
          </a:xfrm>
        </p:spPr>
        <p:txBody>
          <a:bodyPr>
            <a:normAutofit fontScale="92500" lnSpcReduction="10000"/>
          </a:bodyPr>
          <a:lstStyle/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500" dirty="0"/>
              <a:t> Awards, honours, and activities</a:t>
            </a:r>
          </a:p>
          <a:p>
            <a:pPr marL="742950" lvl="3" indent="-285750">
              <a:lnSpc>
                <a:spcPct val="130000"/>
              </a:lnSpc>
              <a:spcBef>
                <a:spcPts val="0"/>
              </a:spcBef>
            </a:pPr>
            <a:r>
              <a:rPr lang="en-CA" sz="3000" dirty="0"/>
              <a:t>Highlight them by listing under a separate heading.</a:t>
            </a:r>
          </a:p>
          <a:p>
            <a:pPr marL="285750" lvl="3" indent="-285750">
              <a:lnSpc>
                <a:spcPct val="130000"/>
              </a:lnSpc>
              <a:spcBef>
                <a:spcPts val="0"/>
              </a:spcBef>
            </a:pPr>
            <a:r>
              <a:rPr lang="en-CA" sz="3500" dirty="0"/>
              <a:t> Personal data</a:t>
            </a:r>
          </a:p>
          <a:p>
            <a:pPr marL="742950" lvl="4" indent="-285750">
              <a:lnSpc>
                <a:spcPct val="130000"/>
              </a:lnSpc>
              <a:spcBef>
                <a:spcPts val="0"/>
              </a:spcBef>
            </a:pPr>
            <a:r>
              <a:rPr lang="en-CA" sz="3000" dirty="0"/>
              <a:t>Omit birthdate, marital status, or national origin.</a:t>
            </a:r>
          </a:p>
          <a:p>
            <a:pPr marL="285750" lvl="3" indent="-285750">
              <a:lnSpc>
                <a:spcPct val="130000"/>
              </a:lnSpc>
              <a:spcBef>
                <a:spcPts val="0"/>
              </a:spcBef>
            </a:pPr>
            <a:r>
              <a:rPr lang="en-CA" sz="3500" dirty="0"/>
              <a:t> References</a:t>
            </a:r>
          </a:p>
          <a:p>
            <a:pPr marL="742950" lvl="4" indent="-285750">
              <a:lnSpc>
                <a:spcPct val="130000"/>
              </a:lnSpc>
              <a:spcBef>
                <a:spcPts val="0"/>
              </a:spcBef>
            </a:pPr>
            <a:r>
              <a:rPr lang="en-CA" sz="3000" dirty="0"/>
              <a:t>Bring a list to the interview.</a:t>
            </a:r>
          </a:p>
          <a:p>
            <a:pPr marL="742950" lvl="4" indent="-285750">
              <a:lnSpc>
                <a:spcPct val="130000"/>
              </a:lnSpc>
              <a:spcBef>
                <a:spcPts val="0"/>
              </a:spcBef>
            </a:pPr>
            <a:r>
              <a:rPr lang="en-CA" sz="3000" dirty="0"/>
              <a:t>Do not include personal references.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7A4280A-4802-4FE0-A463-4BAFFEEB5176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Organize Your Information </a:t>
            </a:r>
          </a:p>
          <a:p>
            <a:pPr algn="ctr"/>
            <a:r>
              <a:rPr lang="en-CA" dirty="0"/>
              <a:t>Under Headings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715760"/>
          </a:xfrm>
        </p:spPr>
        <p:txBody>
          <a:bodyPr>
            <a:normAutofit/>
          </a:bodyPr>
          <a:lstStyle/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People read text-based pages online in an   F-shaped pattern</a:t>
            </a:r>
          </a:p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Online résumés are read horizontally on the top third of the page, and then on the left side as they read downward.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DFD80D-776D-4FAB-B1D2-97D3055F3F2F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Online Résumé Reading Patterns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1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2" y="1583473"/>
            <a:ext cx="8112076" cy="37170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7544DEA-1D59-496D-B471-3A43B0AFAB0D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Action Verbs to Strengthen a Résumé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23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2475"/>
            <a:ext cx="7886700" cy="5113973"/>
          </a:xfrm>
        </p:spPr>
        <p:txBody>
          <a:bodyPr>
            <a:normAutofit/>
          </a:bodyPr>
          <a:lstStyle/>
          <a:p>
            <a:pPr marL="914400" lvl="2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8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3"/>
          <a:stretch/>
        </p:blipFill>
        <p:spPr>
          <a:xfrm>
            <a:off x="931065" y="2058520"/>
            <a:ext cx="7281870" cy="3778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324906-F9F1-4EA0-8B74-866D264CAF17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Action Verbs to Quantify Achievements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93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715760"/>
          </a:xfrm>
        </p:spPr>
        <p:txBody>
          <a:bodyPr>
            <a:normAutofit/>
          </a:bodyPr>
          <a:lstStyle/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Consolidate and condense headings.</a:t>
            </a:r>
          </a:p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Improve readability through the use of capitalizing, underlining, indenting, and bulleting.</a:t>
            </a:r>
          </a:p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Be honest and avoid distorting facts.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615297-1E2F-4503-BBFA-CD95136D9236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Polish Your Résumé and </a:t>
            </a:r>
          </a:p>
          <a:p>
            <a:pPr algn="ctr"/>
            <a:r>
              <a:rPr lang="en-CA" dirty="0"/>
              <a:t>Keep It Honest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7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715760"/>
          </a:xfrm>
        </p:spPr>
        <p:txBody>
          <a:bodyPr>
            <a:normAutofit/>
          </a:bodyPr>
          <a:lstStyle/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Proofread multiple times for spelling, grammar, mechanics, content, and format.</a:t>
            </a:r>
          </a:p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One typo could eliminate you from consideration.</a:t>
            </a:r>
          </a:p>
          <a:p>
            <a:pPr marL="285750" lvl="2" indent="-285750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Be prepared to write (and rewrite) your résumé yourself.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37A2C3-0610-43E5-B1EE-BC130D92C1FA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Proofread Your Résumé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Chapter 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CA" sz="3200" dirty="0"/>
          </a:p>
          <a:p>
            <a:pPr algn="ctr">
              <a:buNone/>
            </a:pPr>
            <a:endParaRPr lang="en-CA" sz="3200" dirty="0"/>
          </a:p>
          <a:p>
            <a:pPr marL="0" indent="0">
              <a:buNone/>
            </a:pPr>
            <a:r>
              <a:rPr lang="en-CA" sz="4000" dirty="0"/>
              <a:t>The Job Search, Résumés, and Cover Letters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8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690688"/>
            <a:ext cx="7886700" cy="46662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600" dirty="0"/>
              <a:t> Get your résumé selected: maximize keyword hits.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Include specific keywords or keyword phrases.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Focus on nouns.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Use variations of the job title.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Concentrate on the skills section.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Skip a keyword summary.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600" dirty="0"/>
              <a:t> Expand your résumé’s appeal: add video.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5575EE-DC12-4976-8E13-59C1F04941DF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Increasing Your Chances With </a:t>
            </a:r>
          </a:p>
          <a:p>
            <a:pPr algn="ctr"/>
            <a:r>
              <a:rPr lang="en-CA" dirty="0"/>
              <a:t>Digital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5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690688"/>
            <a:ext cx="7886700" cy="46698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Translate into pictures: the infographic résumé</a:t>
            </a:r>
          </a:p>
          <a:p>
            <a:pPr lvl="1">
              <a:lnSpc>
                <a:spcPct val="160000"/>
              </a:lnSpc>
              <a:spcBef>
                <a:spcPts val="0"/>
              </a:spcBef>
            </a:pPr>
            <a:r>
              <a:rPr lang="en-CA" sz="2800" dirty="0"/>
              <a:t> Use colourful charts, graphics, and timelines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2F5F662-03D4-4CE8-968E-2B753F4C67BE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Increasing Your Chances With </a:t>
            </a:r>
          </a:p>
          <a:p>
            <a:pPr algn="ctr"/>
            <a:r>
              <a:rPr lang="en-CA" dirty="0"/>
              <a:t>Digital Tools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36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Infographics:  A New Way to Show Education, Experience, and Skills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28" y="1690688"/>
            <a:ext cx="6409944" cy="44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64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690688"/>
            <a:ext cx="7886700" cy="4669863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CA" sz="3200" dirty="0"/>
              <a:t> Submitting your résumé</a:t>
            </a:r>
          </a:p>
          <a:p>
            <a:pPr lvl="1">
              <a:lnSpc>
                <a:spcPct val="160000"/>
              </a:lnSpc>
              <a:spcBef>
                <a:spcPts val="0"/>
              </a:spcBef>
            </a:pPr>
            <a:r>
              <a:rPr lang="en-CA" sz="2800" dirty="0"/>
              <a:t> Word document</a:t>
            </a:r>
          </a:p>
          <a:p>
            <a:pPr lvl="1">
              <a:lnSpc>
                <a:spcPct val="160000"/>
              </a:lnSpc>
              <a:spcBef>
                <a:spcPts val="0"/>
              </a:spcBef>
            </a:pPr>
            <a:r>
              <a:rPr lang="en-CA" sz="2800" dirty="0"/>
              <a:t> PDF</a:t>
            </a:r>
          </a:p>
          <a:p>
            <a:pPr lvl="1">
              <a:lnSpc>
                <a:spcPct val="160000"/>
              </a:lnSpc>
              <a:spcBef>
                <a:spcPts val="0"/>
              </a:spcBef>
            </a:pPr>
            <a:r>
              <a:rPr lang="en-CA" sz="2800" dirty="0"/>
              <a:t> Company database</a:t>
            </a:r>
          </a:p>
          <a:p>
            <a:pPr lvl="1">
              <a:lnSpc>
                <a:spcPct val="160000"/>
              </a:lnSpc>
              <a:spcBef>
                <a:spcPts val="0"/>
              </a:spcBef>
            </a:pPr>
            <a:r>
              <a:rPr lang="en-CA" sz="2800" dirty="0"/>
              <a:t> Fax or in person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350D1D-E80A-4903-9B82-FE240F3C973A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Increasing Your Chances With </a:t>
            </a:r>
          </a:p>
          <a:p>
            <a:pPr algn="ctr"/>
            <a:r>
              <a:rPr lang="en-CA" dirty="0"/>
              <a:t>Digital Tools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71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Gain attention in the opening.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Address the reader by name.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Consider differences in cover letters for solicited and unsolicited jobs.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0C8CF1-9DDA-4B22-AA1D-61DF3EA9060D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Persuasive Cover Letters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Build interest in the body.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Relate your letter to a specific position.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Emphasize reader benefits.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Discuss your strongest qualifications and relevant personal traits.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33BFC09-CC31-4C9D-862C-73C9D1FE862A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Persuasive Cover Letters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655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Motivate action in the closing.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en-CA" sz="2800" dirty="0"/>
              <a:t> Ask for an interview.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Avoid </a:t>
            </a:r>
            <a:r>
              <a:rPr lang="en-CA" sz="3200" i="1" dirty="0"/>
              <a:t>I</a:t>
            </a:r>
            <a:r>
              <a:rPr lang="en-CA" sz="3200" dirty="0"/>
              <a:t> dominance.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Send your cover letter by email.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4654C2-AE20-4503-97DB-6437363BDD0C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Persuasive Cover Letters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81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Job Application Sent Electronically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9" y="1680972"/>
            <a:ext cx="7147562" cy="39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53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5654"/>
          </a:xfrm>
        </p:spPr>
        <p:txBody>
          <a:bodyPr/>
          <a:lstStyle/>
          <a:p>
            <a:pPr algn="ctr"/>
            <a:r>
              <a:rPr lang="en-CA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418253"/>
            <a:ext cx="7886700" cy="47587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000" dirty="0"/>
              <a:t> Identify your employment interests and market requirements.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Use traditional and digital job-search techniques in the open and hidden markets.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Organize and format persuasive résumés.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Use social media, video, and infographic résumés as alternatives to traditional résumés.</a:t>
            </a:r>
          </a:p>
          <a:p>
            <a:pPr>
              <a:lnSpc>
                <a:spcPct val="100000"/>
              </a:lnSpc>
            </a:pPr>
            <a:r>
              <a:rPr lang="en-CA" sz="3000" dirty="0"/>
              <a:t>  Write a persuasive cover letter to accompany your résumé.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84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Chapter 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CA" sz="3200" dirty="0"/>
          </a:p>
          <a:p>
            <a:pPr algn="ctr">
              <a:buNone/>
            </a:pPr>
            <a:endParaRPr lang="en-CA" sz="3200" dirty="0"/>
          </a:p>
          <a:p>
            <a:pPr marL="0" indent="0">
              <a:buNone/>
            </a:pPr>
            <a:r>
              <a:rPr lang="en-CA" sz="4000" dirty="0"/>
              <a:t>Interviews and Follow-Up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39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3990"/>
          </a:xfrm>
        </p:spPr>
        <p:txBody>
          <a:bodyPr/>
          <a:lstStyle/>
          <a:p>
            <a:pPr algn="ctr"/>
            <a:r>
              <a:rPr lang="en-CA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9116"/>
            <a:ext cx="7886700" cy="482784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CA" dirty="0"/>
              <a:t> 12.1 </a:t>
            </a:r>
            <a:r>
              <a:rPr lang="en-CA" b="1" dirty="0"/>
              <a:t>Identify</a:t>
            </a:r>
            <a:r>
              <a:rPr lang="en-CA" dirty="0"/>
              <a:t> your employment interests and market requirements.</a:t>
            </a:r>
          </a:p>
          <a:p>
            <a:pPr>
              <a:lnSpc>
                <a:spcPct val="110000"/>
              </a:lnSpc>
            </a:pPr>
            <a:r>
              <a:rPr lang="en-CA" dirty="0"/>
              <a:t> 12.2 </a:t>
            </a:r>
            <a:r>
              <a:rPr lang="en-CA" b="1" dirty="0"/>
              <a:t>Use </a:t>
            </a:r>
            <a:r>
              <a:rPr lang="en-CA" dirty="0"/>
              <a:t>traditional and digital job-search techniques in the open and hidden markets.</a:t>
            </a:r>
          </a:p>
          <a:p>
            <a:pPr>
              <a:lnSpc>
                <a:spcPct val="110000"/>
              </a:lnSpc>
            </a:pPr>
            <a:r>
              <a:rPr lang="en-CA" dirty="0"/>
              <a:t> 12.3 </a:t>
            </a:r>
            <a:r>
              <a:rPr lang="en-CA" b="1" dirty="0"/>
              <a:t>Organize </a:t>
            </a:r>
            <a:r>
              <a:rPr lang="en-CA" dirty="0"/>
              <a:t>and format persuasive résumés.</a:t>
            </a:r>
          </a:p>
          <a:p>
            <a:pPr>
              <a:lnSpc>
                <a:spcPct val="110000"/>
              </a:lnSpc>
            </a:pPr>
            <a:r>
              <a:rPr lang="en-CA" dirty="0"/>
              <a:t> 12.4 </a:t>
            </a:r>
            <a:r>
              <a:rPr lang="en-CA" b="1" dirty="0"/>
              <a:t>Use</a:t>
            </a:r>
            <a:r>
              <a:rPr lang="en-CA" dirty="0"/>
              <a:t> social media, video, and infographic résumés as alternatives to traditional résumés.</a:t>
            </a:r>
          </a:p>
          <a:p>
            <a:pPr>
              <a:lnSpc>
                <a:spcPct val="110000"/>
              </a:lnSpc>
            </a:pPr>
            <a:r>
              <a:rPr lang="en-CA" b="1" dirty="0"/>
              <a:t> </a:t>
            </a:r>
            <a:r>
              <a:rPr lang="en-CA" dirty="0"/>
              <a:t>12.5</a:t>
            </a:r>
            <a:r>
              <a:rPr lang="en-CA" b="1" dirty="0"/>
              <a:t> Write </a:t>
            </a:r>
            <a:r>
              <a:rPr lang="en-CA" dirty="0"/>
              <a:t>a persuasive cover letter to accompany your résumé.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27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3990"/>
          </a:xfrm>
        </p:spPr>
        <p:txBody>
          <a:bodyPr/>
          <a:lstStyle/>
          <a:p>
            <a:pPr algn="ctr"/>
            <a:r>
              <a:rPr lang="en-CA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49916"/>
            <a:ext cx="8067675" cy="4988243"/>
          </a:xfrm>
        </p:spPr>
        <p:txBody>
          <a:bodyPr>
            <a:noAutofit/>
          </a:bodyPr>
          <a:lstStyle/>
          <a:p>
            <a:r>
              <a:rPr lang="en-CA" dirty="0"/>
              <a:t> 13.1 </a:t>
            </a:r>
            <a:r>
              <a:rPr lang="en-CA" b="1" dirty="0"/>
              <a:t>Explain </a:t>
            </a:r>
            <a:r>
              <a:rPr lang="en-CA" dirty="0"/>
              <a:t>the purposes and types of job interviews.</a:t>
            </a:r>
          </a:p>
          <a:p>
            <a:r>
              <a:rPr lang="en-CA" dirty="0"/>
              <a:t> 13.2 </a:t>
            </a:r>
            <a:r>
              <a:rPr lang="en-CA" b="1" dirty="0"/>
              <a:t>Know </a:t>
            </a:r>
            <a:r>
              <a:rPr lang="en-CA" dirty="0"/>
              <a:t>what to do before an interview to make an impressive initial contact.</a:t>
            </a:r>
          </a:p>
          <a:p>
            <a:r>
              <a:rPr lang="en-CA" dirty="0"/>
              <a:t> 13.3 </a:t>
            </a:r>
            <a:r>
              <a:rPr lang="en-CA" b="1" dirty="0"/>
              <a:t>Know </a:t>
            </a:r>
            <a:r>
              <a:rPr lang="en-CA" dirty="0"/>
              <a:t>what to do during an interview to create a favourable impression.</a:t>
            </a:r>
          </a:p>
          <a:p>
            <a:r>
              <a:rPr lang="en-CA" dirty="0"/>
              <a:t> 13.4 </a:t>
            </a:r>
            <a:r>
              <a:rPr lang="en-CA" b="1" dirty="0"/>
              <a:t>Know</a:t>
            </a:r>
            <a:r>
              <a:rPr lang="en-CA" dirty="0"/>
              <a:t> what to do immediately after an interview to maintain the positive impression you’ve created.</a:t>
            </a:r>
          </a:p>
          <a:p>
            <a:r>
              <a:rPr lang="en-CA" b="1" dirty="0"/>
              <a:t> </a:t>
            </a:r>
            <a:r>
              <a:rPr lang="en-CA" dirty="0"/>
              <a:t>13.5</a:t>
            </a:r>
            <a:r>
              <a:rPr lang="en-CA" b="1" dirty="0"/>
              <a:t> Prepare </a:t>
            </a:r>
            <a:r>
              <a:rPr lang="en-CA" dirty="0"/>
              <a:t>useful employment-related documents.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98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Types of Employment Interviews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2799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Screening interviews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Hiring/placement interviews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One-on-one interviews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Panel interviews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Group interviews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9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7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Types of Employment Interviews </a:t>
            </a:r>
            <a:r>
              <a:rPr lang="en-CA" sz="28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Sequential interviews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Stress interviews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Online, video, and virtual interviews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1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384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The Job Interview Process	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07" y="1100254"/>
            <a:ext cx="4200387" cy="51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51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Before the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Use professional phone techniques.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Make the first conversation impressive.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Research the target company.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8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>
                <a:latin typeface="Gill Sans MT" panose="020B0502020104020203" pitchFamily="34" charset="0"/>
              </a:rPr>
              <a:t>Prepare and Practise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0238" y="1690687"/>
            <a:ext cx="3868737" cy="4395787"/>
          </a:xfrm>
        </p:spPr>
        <p:txBody>
          <a:bodyPr>
            <a:normAutofit fontScale="55000" lnSpcReduction="20000"/>
          </a:bodyPr>
          <a:lstStyle/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5500" dirty="0">
                <a:latin typeface="Gill Sans MT" panose="020B0502020104020203" pitchFamily="34" charset="0"/>
              </a:rPr>
              <a:t> Rehearse success stories.</a:t>
            </a:r>
          </a:p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5500" dirty="0">
                <a:latin typeface="Gill Sans MT" panose="020B0502020104020203" pitchFamily="34" charset="0"/>
              </a:rPr>
              <a:t> Practise answers to possible questions.</a:t>
            </a:r>
          </a:p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5500" dirty="0">
                <a:latin typeface="Gill Sans MT" panose="020B0502020104020203" pitchFamily="34" charset="0"/>
              </a:rPr>
              <a:t> Clean up digital dirt.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49" y="1801298"/>
            <a:ext cx="4029075" cy="4285176"/>
          </a:xfrm>
        </p:spPr>
        <p:txBody>
          <a:bodyPr>
            <a:normAutofit fontScale="55000" lnSpcReduction="20000"/>
          </a:bodyPr>
          <a:lstStyle/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5500" dirty="0">
                <a:latin typeface="Gill Sans MT" panose="020B0502020104020203" pitchFamily="34" charset="0"/>
              </a:rPr>
              <a:t> Expect to explain problem areas on your résumé.</a:t>
            </a:r>
          </a:p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5500" dirty="0">
                <a:latin typeface="Gill Sans MT" panose="020B0502020104020203" pitchFamily="34" charset="0"/>
              </a:rPr>
              <a:t> Decide how to dress.</a:t>
            </a:r>
          </a:p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5500" dirty="0">
                <a:latin typeface="Gill Sans MT" panose="020B0502020104020203" pitchFamily="34" charset="0"/>
              </a:rPr>
              <a:t> Gather items to bring.</a:t>
            </a:r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>
                <a:latin typeface="Gill Sans MT" panose="020B0502020104020203" pitchFamily="34" charset="0"/>
              </a:rPr>
              <a:t>Get to Your Interview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0238" y="1862496"/>
            <a:ext cx="3868737" cy="4271604"/>
          </a:xfrm>
        </p:spPr>
        <p:txBody>
          <a:bodyPr>
            <a:normAutofit/>
          </a:bodyPr>
          <a:lstStyle/>
          <a:p>
            <a:pPr marL="228600" lvl="1">
              <a:lnSpc>
                <a:spcPct val="13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Give yourself time to groom, dress, and get to your interview.</a:t>
            </a:r>
          </a:p>
          <a:p>
            <a:pPr marL="228600" lvl="1">
              <a:lnSpc>
                <a:spcPct val="13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Be courteous to everyone.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1862495"/>
            <a:ext cx="4000500" cy="4271603"/>
          </a:xfrm>
        </p:spPr>
        <p:txBody>
          <a:bodyPr>
            <a:normAutofit/>
          </a:bodyPr>
          <a:lstStyle/>
          <a:p>
            <a:pPr marL="228600" lvl="1">
              <a:lnSpc>
                <a:spcPct val="13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Don’t smoke or eat anything messy or smelly.</a:t>
            </a:r>
          </a:p>
          <a:p>
            <a:pPr marL="228600" lvl="1">
              <a:lnSpc>
                <a:spcPct val="13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Greet the interviewer confidently.</a:t>
            </a:r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>
                <a:latin typeface="Gill Sans MT" panose="020B0502020104020203" pitchFamily="34" charset="0"/>
              </a:rPr>
              <a:t>Fight Fear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0238" y="1777965"/>
            <a:ext cx="3868737" cy="4427313"/>
          </a:xfrm>
        </p:spPr>
        <p:txBody>
          <a:bodyPr>
            <a:normAutofit/>
          </a:bodyPr>
          <a:lstStyle/>
          <a:p>
            <a:pPr marL="228600" lvl="1">
              <a:lnSpc>
                <a:spcPct val="14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Practise interviewing.</a:t>
            </a:r>
          </a:p>
          <a:p>
            <a:pPr marL="228600" lvl="1">
              <a:lnSpc>
                <a:spcPct val="14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Prepare thoroughly.</a:t>
            </a:r>
          </a:p>
          <a:p>
            <a:pPr marL="228600" lvl="1">
              <a:lnSpc>
                <a:spcPct val="14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Understand the process.</a:t>
            </a:r>
          </a:p>
          <a:p>
            <a:pPr marL="228600" lvl="1">
              <a:lnSpc>
                <a:spcPct val="14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Dress professionally.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1777965"/>
            <a:ext cx="3887788" cy="4427313"/>
          </a:xfrm>
        </p:spPr>
        <p:txBody>
          <a:bodyPr>
            <a:normAutofit/>
          </a:bodyPr>
          <a:lstStyle/>
          <a:p>
            <a:pPr marL="228600" lvl="1">
              <a:lnSpc>
                <a:spcPct val="13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Breathe deeply.</a:t>
            </a:r>
          </a:p>
          <a:p>
            <a:pPr marL="228600" lvl="1">
              <a:lnSpc>
                <a:spcPct val="13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Know that you are not alone.</a:t>
            </a:r>
          </a:p>
          <a:p>
            <a:pPr marL="228600" lvl="1">
              <a:lnSpc>
                <a:spcPct val="130000"/>
              </a:lnSpc>
              <a:spcBef>
                <a:spcPts val="0"/>
              </a:spcBef>
            </a:pPr>
            <a:r>
              <a:rPr lang="en-CA" sz="3000" dirty="0">
                <a:latin typeface="Gill Sans MT" panose="020B0502020104020203" pitchFamily="34" charset="0"/>
              </a:rPr>
              <a:t> Remember that an interview is a two-way street.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600" dirty="0"/>
          </a:p>
          <a:p>
            <a:endParaRPr lang="en-US" sz="2600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3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9758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Control body movements.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Exhibit good posture.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Practise appropriate eye contact.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Use gestures effectively.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Smile to convey a positive attitude.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38B106-6E97-43D2-8E8F-151326BF2966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Send Positive Nonverbal Messages and Act Professionally</a:t>
            </a:r>
          </a:p>
        </p:txBody>
      </p:sp>
    </p:spTree>
    <p:extLst>
      <p:ext uri="{BB962C8B-B14F-4D97-AF65-F5344CB8AC3E}">
        <p14:creationId xmlns:p14="http://schemas.microsoft.com/office/powerpoint/2010/main" val="300300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6545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Listen attentively.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Turn off devices.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Don’t chew gum.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Sound enthusiastic and interested—but sincere.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Avoid “empty” words.</a:t>
            </a:r>
            <a:endParaRPr lang="en-CA" sz="28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B14E4B-DCE5-4CE6-919A-7DD56068A58B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Send Positive Nonverbal Messages and Act Professionally </a:t>
            </a:r>
            <a:r>
              <a:rPr lang="en-CA" sz="2800" dirty="0"/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314804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Preparing for Employment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66625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500" dirty="0"/>
              <a:t> Identify your interests.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2800" dirty="0"/>
              <a:t> Analyze what you like and dislike.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</a:t>
            </a:r>
            <a:r>
              <a:rPr lang="en-CA" sz="3500" dirty="0"/>
              <a:t>Assess your qualifications.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2800" dirty="0"/>
              <a:t> Analyze your assets.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500" dirty="0"/>
              <a:t> Explore career opportunities.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CA" sz="2800" dirty="0"/>
              <a:t> Campus career centre, Internet, summer job, volunteer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28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743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Interview Actions to Avoid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64" y="1548785"/>
            <a:ext cx="6183472" cy="450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70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2997"/>
            <a:ext cx="7886700" cy="47463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400" dirty="0"/>
              <a:t> Questions to get acquainted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400" dirty="0"/>
              <a:t> Questions to gauge your interest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400" dirty="0"/>
              <a:t> Questions about your experience and accomplishments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400" dirty="0"/>
              <a:t> Questions about the future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400" dirty="0"/>
              <a:t> Challenging questions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A97685-B3B8-4111-BC96-73CE8DF16B57}"/>
              </a:ext>
            </a:extLst>
          </p:cNvPr>
          <p:cNvSpPr txBox="1">
            <a:spLocks/>
          </p:cNvSpPr>
          <p:nvPr/>
        </p:nvSpPr>
        <p:spPr>
          <a:xfrm>
            <a:off x="628650" y="2274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Answer Typical Questions Confidently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2997"/>
            <a:ext cx="7886700" cy="45049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Situational questions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Behavioural questions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Illegal and inappropriate questions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9B1E19-8E2B-44A2-A579-D97397F7887C}"/>
              </a:ext>
            </a:extLst>
          </p:cNvPr>
          <p:cNvSpPr txBox="1">
            <a:spLocks/>
          </p:cNvSpPr>
          <p:nvPr/>
        </p:nvSpPr>
        <p:spPr>
          <a:xfrm>
            <a:off x="628650" y="2274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Answer Typical Questions Confidently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536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2997"/>
            <a:ext cx="7886700" cy="40667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Ask your own questions.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End positively.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E8FC22-3894-41E7-B2DD-AC5E5E589672}"/>
              </a:ext>
            </a:extLst>
          </p:cNvPr>
          <p:cNvSpPr txBox="1">
            <a:spLocks/>
          </p:cNvSpPr>
          <p:nvPr/>
        </p:nvSpPr>
        <p:spPr>
          <a:xfrm>
            <a:off x="628650" y="2274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During the Interview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1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Answering </a:t>
            </a:r>
            <a:r>
              <a:rPr lang="en-US" dirty="0" err="1"/>
              <a:t>Behavioural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Interview Questions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49" y="1827647"/>
            <a:ext cx="6175903" cy="42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06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552997"/>
            <a:ext cx="7886700" cy="462396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Thank your interviewer.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Contact your references.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Follow up.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4BCFA99-75B8-4CF1-A8E3-ABB3D3D7DDC9}"/>
              </a:ext>
            </a:extLst>
          </p:cNvPr>
          <p:cNvSpPr txBox="1">
            <a:spLocks/>
          </p:cNvSpPr>
          <p:nvPr/>
        </p:nvSpPr>
        <p:spPr>
          <a:xfrm>
            <a:off x="628650" y="2274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After the Interview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1346766"/>
            <a:ext cx="6327648" cy="48585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944AE4-B2A9-40D4-AB6E-7DF2D53F3A12}"/>
              </a:ext>
            </a:extLst>
          </p:cNvPr>
          <p:cNvSpPr txBox="1">
            <a:spLocks/>
          </p:cNvSpPr>
          <p:nvPr/>
        </p:nvSpPr>
        <p:spPr>
          <a:xfrm>
            <a:off x="628650" y="2274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Interview Follow-Up Email</a:t>
            </a:r>
          </a:p>
        </p:txBody>
      </p:sp>
    </p:spTree>
    <p:extLst>
      <p:ext uri="{BB962C8B-B14F-4D97-AF65-F5344CB8AC3E}">
        <p14:creationId xmlns:p14="http://schemas.microsoft.com/office/powerpoint/2010/main" val="3190107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552997"/>
            <a:ext cx="7886700" cy="462396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Application form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Application or résumé follow-up message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Rejection follow-up message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Job acceptance and rejection messages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CA" sz="3200" dirty="0"/>
              <a:t> Resignation letter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37458B-615B-4B91-9284-06A13BAAA8DB}"/>
              </a:ext>
            </a:extLst>
          </p:cNvPr>
          <p:cNvSpPr txBox="1">
            <a:spLocks/>
          </p:cNvSpPr>
          <p:nvPr/>
        </p:nvSpPr>
        <p:spPr>
          <a:xfrm>
            <a:off x="628650" y="2274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Other Employment Documents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5654"/>
          </a:xfrm>
        </p:spPr>
        <p:txBody>
          <a:bodyPr/>
          <a:lstStyle/>
          <a:p>
            <a:pPr algn="ctr"/>
            <a:r>
              <a:rPr lang="en-CA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49" y="1295860"/>
            <a:ext cx="8143875" cy="490941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CA" sz="3200" dirty="0"/>
              <a:t> Explain the purposes and types of job interviews.</a:t>
            </a:r>
          </a:p>
          <a:p>
            <a:pPr>
              <a:lnSpc>
                <a:spcPct val="110000"/>
              </a:lnSpc>
            </a:pPr>
            <a:r>
              <a:rPr lang="en-CA" sz="3200" dirty="0"/>
              <a:t> Know what to do before an interview to make an impressive initial contact.</a:t>
            </a:r>
          </a:p>
          <a:p>
            <a:pPr>
              <a:lnSpc>
                <a:spcPct val="110000"/>
              </a:lnSpc>
            </a:pPr>
            <a:r>
              <a:rPr lang="en-CA" sz="3200" dirty="0"/>
              <a:t> Know what to do during an interview to create a favourable impression.</a:t>
            </a:r>
          </a:p>
          <a:p>
            <a:pPr>
              <a:lnSpc>
                <a:spcPct val="110000"/>
              </a:lnSpc>
            </a:pPr>
            <a:r>
              <a:rPr lang="en-CA" sz="3200" dirty="0"/>
              <a:t> Know what to do immediately after an interview to maintain the positive impression you’ve created.</a:t>
            </a:r>
          </a:p>
          <a:p>
            <a:pPr>
              <a:lnSpc>
                <a:spcPct val="110000"/>
              </a:lnSpc>
            </a:pPr>
            <a:r>
              <a:rPr lang="en-CA" sz="3200" dirty="0"/>
              <a:t> Prepare useful employment-related documents.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7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Searching for Jobs in the Open and Hidden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58628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Use “open market” sites.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Go beyond the big sites.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Use LinkedIn and other social networking sites.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Network to find “hidden market” opportunities.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CA" sz="3200" dirty="0"/>
              <a:t> Build a personal brand.</a:t>
            </a:r>
            <a:endParaRPr lang="en-CA" sz="29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Job Searching in the Digital Age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6" y="2111763"/>
            <a:ext cx="8171389" cy="33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Chronological</a:t>
            </a:r>
          </a:p>
          <a:p>
            <a:pPr marL="685800" lvl="2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Most popular</a:t>
            </a:r>
          </a:p>
          <a:p>
            <a:pPr marL="685800" lvl="2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Lists work history job by job, starting with most recent position</a:t>
            </a:r>
          </a:p>
          <a:p>
            <a:pPr marL="685800" lvl="2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Recruiters prefer this type of résumé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CA" sz="28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2E83ED-2981-4DF0-9341-9F80F5E7C8B1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Choose a Résumé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Functional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Focuses attention on candidate’s skills rather than past employment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CA" sz="2800" dirty="0"/>
              <a:t> Includes a short employment section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914B53-31E6-4D41-9A7D-635456D71269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Choose a Résumé Style </a:t>
            </a:r>
            <a:r>
              <a:rPr lang="en-CA" sz="2800" dirty="0"/>
              <a:t>(cont’d)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66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608667"/>
          </a:xfrm>
        </p:spPr>
        <p:txBody>
          <a:bodyPr>
            <a:normAutofit/>
          </a:bodyPr>
          <a:lstStyle/>
          <a:p>
            <a:pPr marL="228600" lvl="1">
              <a:lnSpc>
                <a:spcPct val="150000"/>
              </a:lnSpc>
              <a:spcBef>
                <a:spcPts val="0"/>
              </a:spcBef>
            </a:pPr>
            <a:r>
              <a:rPr lang="en-CA" sz="3200" dirty="0"/>
              <a:t> Two-pages is preferred.</a:t>
            </a:r>
          </a:p>
          <a:p>
            <a:pPr marL="0" lvl="1" indent="0">
              <a:lnSpc>
                <a:spcPct val="150000"/>
              </a:lnSpc>
              <a:spcBef>
                <a:spcPts val="0"/>
              </a:spcBef>
              <a:buNone/>
            </a:pPr>
            <a:endParaRPr lang="en-CA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CA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CA" sz="32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6356945"/>
            <a:ext cx="5943600" cy="38290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33F575D-12A4-4CE0-B556-F92B45ED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6205278"/>
            <a:ext cx="1737360" cy="534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01A983-1681-47A0-98B5-3F3AC1BF900E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Decide on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lson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01_PPT_Guffey_EBC 10Ce_final_CE" id="{98824398-DB63-4A1F-91B1-0EE75FDEFD97}" vid="{BEE931A1-1CC7-481B-9E33-AA159ED87ACB}"/>
    </a:ext>
  </a:extLst>
</a:theme>
</file>

<file path=ppt/theme/theme2.xml><?xml version="1.0" encoding="utf-8"?>
<a:theme xmlns:a="http://schemas.openxmlformats.org/drawingml/2006/main" name="Nelson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elson Zenaida_1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01_PPT_Guffey_EBC 10Ce_final_CE" id="{98824398-DB63-4A1F-91B1-0EE75FDEFD97}" vid="{324212DF-C219-4601-B8D9-7E6F68D9833D}"/>
    </a:ext>
  </a:extLst>
</a:theme>
</file>

<file path=ppt/theme/theme3.xml><?xml version="1.0" encoding="utf-8"?>
<a:theme xmlns:a="http://schemas.openxmlformats.org/drawingml/2006/main" name="Title_Part Open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01_PPT_Guffey_EBC 10Ce_final_CE" id="{98824398-DB63-4A1F-91B1-0EE75FDEFD97}" vid="{34E00979-1C59-4E72-8728-66F8601391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2ADE37227F6C41AEFB33B99C21C1DA" ma:contentTypeVersion="1" ma:contentTypeDescription="Create a new document." ma:contentTypeScope="" ma:versionID="13bab2aeabdd3691a5cfa28b8caa973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888607-26A3-4033-912C-F73DE2B52F7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2A16585-9CE8-49B2-8D06-2C5D88880D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7DF7E4-0BFC-471E-BE51-605DD607A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PPT_Guffey_EBC 10Ce_final_CE</Template>
  <TotalTime>225</TotalTime>
  <Words>2134</Words>
  <Application>Microsoft Macintosh PowerPoint</Application>
  <PresentationFormat>On-screen Show (4:3)</PresentationFormat>
  <Paragraphs>349</Paragraphs>
  <Slides>48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Gill Sans MT</vt:lpstr>
      <vt:lpstr>Open Sans</vt:lpstr>
      <vt:lpstr>Open Sans Light</vt:lpstr>
      <vt:lpstr>Open Sans Semibold</vt:lpstr>
      <vt:lpstr>Wingdings</vt:lpstr>
      <vt:lpstr>Nelson Option 1</vt:lpstr>
      <vt:lpstr>Nelson Option 2</vt:lpstr>
      <vt:lpstr>Title_Part Openers</vt:lpstr>
      <vt:lpstr>PowerPoint Presentation</vt:lpstr>
      <vt:lpstr>Chapter 12</vt:lpstr>
      <vt:lpstr>Objectives</vt:lpstr>
      <vt:lpstr>Preparing for Employment</vt:lpstr>
      <vt:lpstr>Searching for Jobs in the Open and Hidden Markets</vt:lpstr>
      <vt:lpstr>Job Searching in the Digital 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Infographics:  A New Way to Show Education, Experience, and Skills</vt:lpstr>
      <vt:lpstr>PowerPoint Presentation</vt:lpstr>
      <vt:lpstr>PowerPoint Presentation</vt:lpstr>
      <vt:lpstr>PowerPoint Presentation</vt:lpstr>
      <vt:lpstr>PowerPoint Presentation</vt:lpstr>
      <vt:lpstr>Job Application Sent Electronically</vt:lpstr>
      <vt:lpstr>Summary</vt:lpstr>
      <vt:lpstr>Chapter 13</vt:lpstr>
      <vt:lpstr>Objectives</vt:lpstr>
      <vt:lpstr>Types of Employment Interviews</vt:lpstr>
      <vt:lpstr>Types of Employment Interviews (cont’d)</vt:lpstr>
      <vt:lpstr>The Job Interview Process </vt:lpstr>
      <vt:lpstr>Before the Interview</vt:lpstr>
      <vt:lpstr>Prepare and Practise</vt:lpstr>
      <vt:lpstr>Get to Your Interview</vt:lpstr>
      <vt:lpstr>Fight Fear</vt:lpstr>
      <vt:lpstr>PowerPoint Presentation</vt:lpstr>
      <vt:lpstr>PowerPoint Presentation</vt:lpstr>
      <vt:lpstr>Interview Actions to Avoid</vt:lpstr>
      <vt:lpstr>PowerPoint Presentation</vt:lpstr>
      <vt:lpstr>PowerPoint Presentation</vt:lpstr>
      <vt:lpstr>PowerPoint Presentation</vt:lpstr>
      <vt:lpstr>Answering Behavioural  Interview Questions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Copyeditor</dc:creator>
  <cp:lastModifiedBy>Sarah Belisle</cp:lastModifiedBy>
  <cp:revision>23</cp:revision>
  <dcterms:created xsi:type="dcterms:W3CDTF">2021-03-24T00:20:55Z</dcterms:created>
  <dcterms:modified xsi:type="dcterms:W3CDTF">2023-12-05T23:33:47Z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0x010100C92ADE37227F6C41AEFB33B99C21C1DA</vt:lpwstr>
  </property>
</Properties>
</file>