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709" r:id="rId5"/>
    <p:sldMasterId id="2147483672" r:id="rId6"/>
  </p:sldMasterIdLst>
  <p:notesMasterIdLst>
    <p:notesMasterId r:id="rId34"/>
  </p:notesMasterIdLst>
  <p:handoutMasterIdLst>
    <p:handoutMasterId r:id="rId35"/>
  </p:handout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lespie-Lopes, Catherine" initials="GLC" lastIdx="4" clrIdx="0">
    <p:extLst>
      <p:ext uri="{19B8F6BF-5375-455C-9EA6-DF929625EA0E}">
        <p15:presenceInfo xmlns:p15="http://schemas.microsoft.com/office/powerpoint/2012/main" userId="S::catherine.gillespie-lopes@cengage.com::7e59534f-2225-4e07-8fae-eca41e175e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D37A8A-9D69-492F-9256-C303CBF9EA23}" v="50" dt="2021-03-30T17:36:06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7" autoAdjust="0"/>
    <p:restoredTop sz="95781" autoAdjust="0"/>
  </p:normalViewPr>
  <p:slideViewPr>
    <p:cSldViewPr snapToGrid="0" snapToObjects="1">
      <p:cViewPr varScale="1">
        <p:scale>
          <a:sx n="120" d="100"/>
          <a:sy n="120" d="100"/>
        </p:scale>
        <p:origin x="13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214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248A9-1454-6745-B441-F34343366E80}" type="datetimeFigureOut">
              <a:rPr lang="en-US" smtClean="0"/>
              <a:t>11/27/23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Copyright © 2018 by Nelson Education Ltd.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FB3DC-4763-7743-B9EF-BAA2191FB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510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E0B31-22F9-3F4F-8750-8D16F216781C}" type="datetimeFigureOut">
              <a:rPr lang="en-US" smtClean="0"/>
              <a:t>11/27/23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Copyright © 2018 by Nelson Education Ltd.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96FA9-404E-214B-89A6-95F47BFC4D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1242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FF1470-60C9-4D83-8D19-FCE72567E55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dirty="0">
                <a:solidFill>
                  <a:prstClr val="black"/>
                </a:solidFill>
              </a:rPr>
              <a:t>Copyright © 2016 by Nelson Education Ltd.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10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4005379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868696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659112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3363408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 through the slide with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095762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666484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See page 318 to discuss with students the criteria for creating slides. A slide should be created only</a:t>
            </a:r>
            <a:r>
              <a:rPr lang="en-CA" baseline="0" dirty="0"/>
              <a:t> if it </a:t>
            </a:r>
            <a:r>
              <a:rPr lang="en-CA" dirty="0"/>
              <a:t>accomplishes one of the following purposes: g</a:t>
            </a:r>
            <a:r>
              <a:rPr lang="en-C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enerates interest in what you’re saying and helps the audience follow your ideas, highlights points you want your audience to remember, introduces or reviews your key points, provides a transition from one major point to the next, or illustrates and simplifies complex ideas.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077250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 through </a:t>
            </a:r>
            <a:r>
              <a:rPr lang="en-US" baseline="0" dirty="0"/>
              <a:t>Figure 11.9 on page 318 with students.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026259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647239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87963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740925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See Figure 11.12: How to Conquer Stage Fright on</a:t>
            </a:r>
            <a:r>
              <a:rPr lang="en-CA" baseline="0" dirty="0"/>
              <a:t> </a:t>
            </a:r>
            <a:r>
              <a:rPr lang="en-CA" dirty="0"/>
              <a:t>page</a:t>
            </a:r>
            <a:r>
              <a:rPr lang="en-CA" baseline="0" dirty="0"/>
              <a:t> 322. Discuss with students.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428458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312792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3640554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3692810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B9458-F80A-4A96-A696-0B9DE092083B}" type="slidenum">
              <a:rPr lang="en-CA" smtClean="0">
                <a:solidFill>
                  <a:prstClr val="black"/>
                </a:solidFill>
              </a:rPr>
              <a:pPr/>
              <a:t>3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72735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3107966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the types of presentations.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196FA9-404E-214B-89A6-95F47BFC4D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79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</a:t>
            </a:r>
            <a:r>
              <a:rPr lang="en-US" baseline="0" dirty="0"/>
              <a:t> do you want your listeners to remember or do?</a:t>
            </a:r>
          </a:p>
          <a:p>
            <a:r>
              <a:rPr lang="en-US" baseline="0" dirty="0"/>
              <a:t>Ask, “How will this topic appeal to my audience?”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15909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 organization and conscious repetition are</a:t>
            </a:r>
            <a:r>
              <a:rPr lang="en-US" baseline="0" dirty="0"/>
              <a:t> the two most powerful keys to audience comprehension and retention.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466697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3325227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838809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00" b="1" i="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59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853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accent1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  <a:defRPr/>
            </a:lvl1pPr>
            <a:lvl2pPr marL="685800" indent="-228600">
              <a:buClr>
                <a:schemeClr val="accent1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  <a:defRPr/>
            </a:lvl2pPr>
            <a:lvl3pPr marL="1143000" indent="-228600">
              <a:buClr>
                <a:schemeClr val="accent1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buClr>
                <a:schemeClr val="accent1">
                  <a:lumMod val="50000"/>
                </a:schemeClr>
              </a:buClr>
              <a:buSzPct val="70000"/>
              <a:buFont typeface="Wingdings" panose="05000000000000000000" pitchFamily="2" charset="2"/>
              <a:buChar char="q"/>
              <a:defRPr/>
            </a:lvl4pPr>
            <a:lvl5pPr marL="2057400" indent="-228600">
              <a:buClr>
                <a:schemeClr val="accent1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7886700" cy="2852737"/>
          </a:xfrm>
        </p:spPr>
        <p:txBody>
          <a:bodyPr anchor="b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accent1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  <a:defRPr>
                <a:latin typeface="Gill Sans MT" panose="020B0502020104020203" pitchFamily="34" charset="0"/>
              </a:defRPr>
            </a:lvl1pPr>
            <a:lvl2pPr marL="685800" indent="-228600">
              <a:buClr>
                <a:schemeClr val="accent1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  <a:defRPr>
                <a:latin typeface="Gill Sans MT" panose="020B0502020104020203" pitchFamily="34" charset="0"/>
              </a:defRPr>
            </a:lvl2pPr>
            <a:lvl3pPr marL="1143000" indent="-228600">
              <a:buClr>
                <a:schemeClr val="accent1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  <a:defRPr>
                <a:latin typeface="Gill Sans MT" panose="020B0502020104020203" pitchFamily="34" charset="0"/>
              </a:defRPr>
            </a:lvl3pPr>
            <a:lvl4pPr marL="1600200" indent="-228600">
              <a:buClr>
                <a:schemeClr val="accent1">
                  <a:lumMod val="50000"/>
                </a:schemeClr>
              </a:buClr>
              <a:buSzPct val="70000"/>
              <a:buFont typeface="Wingdings" panose="05000000000000000000" pitchFamily="2" charset="2"/>
              <a:buChar char="q"/>
              <a:defRPr>
                <a:latin typeface="Gill Sans MT" panose="020B0502020104020203" pitchFamily="34" charset="0"/>
              </a:defRPr>
            </a:lvl4pPr>
            <a:lvl5pPr marL="2057400" indent="-228600">
              <a:buClr>
                <a:schemeClr val="accent1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9355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507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4355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89"/>
            <a:ext cx="9144000" cy="6867144"/>
          </a:xfrm>
          <a:prstGeom prst="rect">
            <a:avLst/>
          </a:prstGeom>
        </p:spPr>
      </p:pic>
      <p:pic>
        <p:nvPicPr>
          <p:cNvPr id="4" name="Picture 3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6217920"/>
            <a:ext cx="1714500" cy="63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212848"/>
            <a:ext cx="9144000" cy="1792224"/>
          </a:xfrm>
        </p:spPr>
        <p:txBody>
          <a:bodyPr anchor="ctr" anchorCtr="0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Title Option 1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212848"/>
            <a:ext cx="9144000" cy="1792224"/>
          </a:xfrm>
        </p:spPr>
        <p:txBody>
          <a:bodyPr anchor="ctr" anchorCtr="0">
            <a:normAutofit/>
          </a:bodyPr>
          <a:lstStyle>
            <a:lvl1pPr algn="ctr">
              <a:defRPr sz="4000" b="0" i="0"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Title Option 2</a:t>
            </a:r>
          </a:p>
        </p:txBody>
      </p:sp>
      <p:pic>
        <p:nvPicPr>
          <p:cNvPr id="7" name="Picture 6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6217920"/>
            <a:ext cx="17145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0312"/>
            <a:ext cx="3657600" cy="27432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313432"/>
            <a:ext cx="1714500" cy="635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29768" y="429768"/>
            <a:ext cx="3200400" cy="1828800"/>
          </a:xfrm>
        </p:spPr>
        <p:txBody>
          <a:bodyPr anchor="t" anchorCtr="0">
            <a:normAutofit/>
          </a:bodyPr>
          <a:lstStyle>
            <a:lvl1pPr algn="l">
              <a:defRPr sz="25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to Edit Your Part Title Option 1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0312"/>
            <a:ext cx="3657600" cy="27432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313432"/>
            <a:ext cx="1714500" cy="635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29768" y="429768"/>
            <a:ext cx="3200400" cy="1828800"/>
          </a:xfrm>
        </p:spPr>
        <p:txBody>
          <a:bodyPr anchor="t" anchorCtr="0">
            <a:normAutofit/>
          </a:bodyPr>
          <a:lstStyle>
            <a:lvl1pPr algn="l">
              <a:defRPr sz="25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to Edit Your Part Title Option 2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Titl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0312"/>
            <a:ext cx="3657600" cy="27432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313432"/>
            <a:ext cx="1714500" cy="6350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>
          <a:xfrm>
            <a:off x="429768" y="429768"/>
            <a:ext cx="3200400" cy="1828800"/>
          </a:xfrm>
        </p:spPr>
        <p:txBody>
          <a:bodyPr anchor="t" anchorCtr="0">
            <a:normAutofit/>
          </a:bodyPr>
          <a:lstStyle>
            <a:lvl1pPr algn="l">
              <a:defRPr sz="25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to Edit Your Part Title Option 3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Titl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12" y="3877056"/>
            <a:ext cx="3657600" cy="27432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9" name="Picture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0" y="5980176"/>
            <a:ext cx="1714500" cy="635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431536" y="4098726"/>
            <a:ext cx="3200400" cy="1828800"/>
          </a:xfrm>
        </p:spPr>
        <p:txBody>
          <a:bodyPr anchor="t" anchorCtr="0">
            <a:normAutofit/>
          </a:bodyPr>
          <a:lstStyle>
            <a:lvl1pPr algn="l">
              <a:defRPr sz="25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to Edit Your Part Title Option 4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Titl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 preferRelativeResize="0">
            <a:picLocks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12" y="3877056"/>
            <a:ext cx="3657600" cy="27432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0" y="5980176"/>
            <a:ext cx="1714500" cy="635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431536" y="4098726"/>
            <a:ext cx="3200400" cy="1828800"/>
          </a:xfrm>
        </p:spPr>
        <p:txBody>
          <a:bodyPr anchor="t" anchorCtr="0">
            <a:normAutofit/>
          </a:bodyPr>
          <a:lstStyle>
            <a:lvl1pPr algn="l">
              <a:defRPr sz="25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to Edit Your Part Title Option 5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7886700" cy="2852737"/>
          </a:xfrm>
        </p:spPr>
        <p:txBody>
          <a:bodyPr anchor="b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46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93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666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48" y="338328"/>
            <a:ext cx="7936992" cy="141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672" y="1755648"/>
            <a:ext cx="7744968" cy="20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 preferRelativeResize="0"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6217920"/>
            <a:ext cx="1714500" cy="635000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886DE04-703E-4520-97BA-349305F95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94321" y="6420897"/>
            <a:ext cx="3755357" cy="280039"/>
          </a:xfrm>
          <a:prstGeom prst="rect">
            <a:avLst/>
          </a:prstGeom>
        </p:spPr>
        <p:txBody>
          <a:bodyPr/>
          <a:lstStyle/>
          <a:p>
            <a:pPr algn="ct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6710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 baseline="0">
          <a:solidFill>
            <a:srgbClr val="00365B"/>
          </a:solidFill>
          <a:latin typeface="Open Sans Semibold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50000"/>
          </a:schemeClr>
        </a:buClr>
        <a:buSzPct val="80000"/>
        <a:buFont typeface="Wingdings" panose="05000000000000000000" pitchFamily="2" charset="2"/>
        <a:buChar char="q"/>
        <a:defRPr sz="2800" kern="1200" baseline="0">
          <a:solidFill>
            <a:schemeClr val="tx1"/>
          </a:solidFill>
          <a:latin typeface="Open Sans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50000"/>
          </a:schemeClr>
        </a:buClr>
        <a:buSzPct val="75000"/>
        <a:buFont typeface="Wingdings" panose="05000000000000000000" pitchFamily="2" charset="2"/>
        <a:buChar char="q"/>
        <a:defRPr sz="2400" kern="1200" baseline="0">
          <a:solidFill>
            <a:schemeClr val="tx1"/>
          </a:solidFill>
          <a:latin typeface="Open Sans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50000"/>
          </a:schemeClr>
        </a:buClr>
        <a:buSzPct val="70000"/>
        <a:buFont typeface="Wingdings" panose="05000000000000000000" pitchFamily="2" charset="2"/>
        <a:buChar char="q"/>
        <a:defRPr sz="2000" kern="1200" baseline="0">
          <a:solidFill>
            <a:schemeClr val="tx1"/>
          </a:solidFill>
          <a:latin typeface="Open Sans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50000"/>
          </a:schemeClr>
        </a:buClr>
        <a:buSzPct val="65000"/>
        <a:buFont typeface="Wingdings" panose="05000000000000000000" pitchFamily="2" charset="2"/>
        <a:buChar char="q"/>
        <a:defRPr sz="1800" kern="1200" baseline="0">
          <a:solidFill>
            <a:schemeClr val="tx1"/>
          </a:solidFill>
          <a:latin typeface="Open Sans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Open Sans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48" y="338328"/>
            <a:ext cx="7936992" cy="141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672" y="1755648"/>
            <a:ext cx="7744968" cy="20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6217920"/>
            <a:ext cx="17145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 baseline="0">
          <a:solidFill>
            <a:srgbClr val="00365B"/>
          </a:solidFill>
          <a:latin typeface="Open Sans Semibold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tx1"/>
          </a:solidFill>
          <a:latin typeface="Open Sans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Open Sans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Open Sans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Open Sans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Open Sans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12848"/>
            <a:ext cx="9144000" cy="1792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6219111"/>
            <a:ext cx="17145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5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73" r:id="rId2"/>
    <p:sldLayoutId id="2147483721" r:id="rId3"/>
    <p:sldLayoutId id="2147483725" r:id="rId4"/>
    <p:sldLayoutId id="2147483722" r:id="rId5"/>
    <p:sldLayoutId id="2147483726" r:id="rId6"/>
    <p:sldLayoutId id="2147483727" r:id="rId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00365B"/>
          </a:solidFill>
          <a:latin typeface="Open Sans Light" charset="0"/>
          <a:ea typeface="Open Sans Light" charset="0"/>
          <a:cs typeface="Open Sans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4157"/>
            <a:ext cx="8077200" cy="56496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PowerPoint</a:t>
            </a:r>
            <a:r>
              <a:rPr lang="en-US" baseline="30000" dirty="0"/>
              <a:t>®</a:t>
            </a:r>
            <a:r>
              <a:rPr lang="en-US" dirty="0"/>
              <a:t> Slides </a:t>
            </a:r>
          </a:p>
          <a:p>
            <a:pPr>
              <a:buNone/>
            </a:pPr>
            <a:r>
              <a:rPr lang="en-US" dirty="0"/>
              <a:t>to Accompany</a:t>
            </a:r>
            <a:endParaRPr lang="en-CA" dirty="0"/>
          </a:p>
          <a:p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200" dirty="0">
                <a:latin typeface="Calibri" panose="020F0502020204030204" pitchFamily="34" charset="0"/>
              </a:rPr>
              <a:t>Prepared by 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200" dirty="0">
                <a:latin typeface="Calibri" panose="020F0502020204030204" pitchFamily="34" charset="0"/>
              </a:rPr>
              <a:t>Jennifer Powell, 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200" dirty="0">
                <a:latin typeface="Calibri" panose="020F0502020204030204" pitchFamily="34" charset="0"/>
              </a:rPr>
              <a:t>Red River College</a:t>
            </a:r>
            <a:endParaRPr lang="en-CA" sz="2200" dirty="0">
              <a:latin typeface="Calibri" panose="020F050202020403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B61272D-EA18-43CD-85D7-051E3225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594" y="1219299"/>
            <a:ext cx="3565406" cy="462949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03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Gaining and Keeping </a:t>
            </a:r>
            <a:br>
              <a:rPr lang="en-US" dirty="0"/>
            </a:br>
            <a:r>
              <a:rPr lang="en-US" dirty="0"/>
              <a:t>Audience Attention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74" y="1619250"/>
            <a:ext cx="4657356" cy="47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94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Explain Persuasively in the </a:t>
            </a:r>
            <a:br>
              <a:rPr lang="en-CA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</a:br>
            <a:r>
              <a:rPr lang="en-CA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Body of the Presentation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CA" sz="3200" dirty="0"/>
              <a:t> Limit the number of main points.</a:t>
            </a:r>
          </a:p>
          <a:p>
            <a:pPr>
              <a:lnSpc>
                <a:spcPct val="110000"/>
              </a:lnSpc>
            </a:pPr>
            <a:r>
              <a:rPr lang="en-CA" sz="3200" dirty="0"/>
              <a:t> Develop each main point with adequate, but not excessive, explanation and details.</a:t>
            </a:r>
          </a:p>
          <a:p>
            <a:pPr>
              <a:lnSpc>
                <a:spcPct val="110000"/>
              </a:lnSpc>
            </a:pPr>
            <a:r>
              <a:rPr lang="en-CA" sz="3200" dirty="0"/>
              <a:t> Create a presentation outline</a:t>
            </a:r>
            <a:r>
              <a:rPr lang="en-US" sz="3200" dirty="0"/>
              <a:t> to organize and sequence the main ideas.</a:t>
            </a:r>
          </a:p>
          <a:p>
            <a:pPr>
              <a:lnSpc>
                <a:spcPct val="110000"/>
              </a:lnSpc>
            </a:pPr>
            <a:r>
              <a:rPr lang="en-US" sz="3200" dirty="0"/>
              <a:t> Select a pattern to organize your presentation.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4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Explain Persuasively in the </a:t>
            </a:r>
            <a:br>
              <a:rPr lang="en-CA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</a:br>
            <a:r>
              <a:rPr lang="en-CA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Body of the Presentation </a:t>
            </a:r>
            <a:r>
              <a:rPr lang="en-CA" sz="28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(cont’d)</a:t>
            </a:r>
            <a:endParaRPr lang="en-CA" sz="2800" dirty="0">
              <a:solidFill>
                <a:schemeClr val="accent1">
                  <a:lumMod val="50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27062" y="1538288"/>
            <a:ext cx="6871574" cy="8239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3200" b="0" dirty="0">
                <a:latin typeface="Gill Sans MT" panose="020B0502020104020203" pitchFamily="34" charset="0"/>
              </a:rPr>
              <a:t>Organization patterns: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0238" y="2362200"/>
            <a:ext cx="3868737" cy="384307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dirty="0">
                <a:latin typeface="Gill Sans MT" panose="020B0502020104020203" pitchFamily="34" charset="0"/>
              </a:rPr>
              <a:t> Chronology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dirty="0">
                <a:latin typeface="Gill Sans MT" panose="020B0502020104020203" pitchFamily="34" charset="0"/>
              </a:rPr>
              <a:t> Geography/space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dirty="0">
                <a:latin typeface="Gill Sans MT" panose="020B0502020104020203" pitchFamily="34" charset="0"/>
              </a:rPr>
              <a:t> Topic/function/</a:t>
            </a:r>
            <a:br>
              <a:rPr lang="en-CA" dirty="0">
                <a:latin typeface="Gill Sans MT" panose="020B0502020104020203" pitchFamily="34" charset="0"/>
              </a:rPr>
            </a:br>
            <a:r>
              <a:rPr lang="en-CA" dirty="0">
                <a:latin typeface="Gill Sans MT" panose="020B0502020104020203" pitchFamily="34" charset="0"/>
              </a:rPr>
              <a:t>conventional grouping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dirty="0">
                <a:latin typeface="Gill Sans MT" panose="020B0502020104020203" pitchFamily="34" charset="0"/>
              </a:rPr>
              <a:t> Comparison/contrast (pro/con)</a:t>
            </a:r>
          </a:p>
          <a:p>
            <a:pPr marL="0" indent="0">
              <a:lnSpc>
                <a:spcPct val="140000"/>
              </a:lnSpc>
              <a:buNone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362200"/>
            <a:ext cx="3887788" cy="384307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CA" dirty="0">
                <a:latin typeface="Gill Sans MT" panose="020B0502020104020203" pitchFamily="34" charset="0"/>
              </a:rPr>
              <a:t> Journalism pattern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CA" dirty="0">
                <a:latin typeface="Gill Sans MT" panose="020B0502020104020203" pitchFamily="34" charset="0"/>
              </a:rPr>
              <a:t> Value/size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CA" dirty="0">
                <a:latin typeface="Gill Sans MT" panose="020B0502020104020203" pitchFamily="34" charset="0"/>
              </a:rPr>
              <a:t> Importance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CA" dirty="0">
                <a:latin typeface="Gill Sans MT" panose="020B0502020104020203" pitchFamily="34" charset="0"/>
              </a:rPr>
              <a:t> Problem/solution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CA" dirty="0">
                <a:latin typeface="Gill Sans MT" panose="020B0502020104020203" pitchFamily="34" charset="0"/>
              </a:rPr>
              <a:t> Simple/complex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CA" dirty="0">
                <a:latin typeface="Gill Sans MT" panose="020B0502020104020203" pitchFamily="34" charset="0"/>
              </a:rPr>
              <a:t> Best case/worst case</a:t>
            </a:r>
          </a:p>
          <a:p>
            <a:pPr>
              <a:lnSpc>
                <a:spcPct val="140000"/>
              </a:lnSpc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7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</a:pPr>
            <a:r>
              <a:rPr lang="en-CA" dirty="0"/>
              <a:t>Summarize in the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85938"/>
            <a:ext cx="7886700" cy="448627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Summarize the main ideas or points of the presentation.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Leave the audience with a specific/memorable takeaway.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Include a friendly statement as you leave the presentation area.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4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</a:pPr>
            <a:r>
              <a:rPr lang="en-CA" dirty="0"/>
              <a:t>Build Audience Rapport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90688"/>
            <a:ext cx="8124825" cy="451458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CA" sz="2900" dirty="0"/>
              <a:t> Effective imagery: use analogies, metaphors, similes, personal anecdotes, and so on, instead of dry facts.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CA" sz="2900" dirty="0"/>
              <a:t> Verbal signposts: preview, switch directions, and summarize.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CA" sz="2900" dirty="0"/>
              <a:t> Nonverbal messages: look professional, animate your body, punctuate your words, get out from behind the lectern, table, or desk, and vary your facial expression.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6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</a:pPr>
            <a:r>
              <a:rPr lang="en-CA" dirty="0"/>
              <a:t>Types of Visual Aids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2008"/>
            <a:ext cx="7467135" cy="44862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Slides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Infographics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Flipchart/whiteboard/blackboard/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CA" sz="3200" dirty="0"/>
              <a:t>smartboard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Handouts and props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2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07" y="1644375"/>
            <a:ext cx="5292585" cy="45609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6D77E4-2EDE-4D2C-A365-1BE7DD249F69}"/>
              </a:ext>
            </a:extLst>
          </p:cNvPr>
          <p:cNvSpPr txBox="1">
            <a:spLocks/>
          </p:cNvSpPr>
          <p:nvPr/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Pros and Cons of Presentation </a:t>
            </a:r>
          </a:p>
          <a:p>
            <a:pPr algn="ctr"/>
            <a:r>
              <a:rPr lang="en-CA" dirty="0"/>
              <a:t>Visual Aids</a:t>
            </a:r>
            <a:endParaRPr lang="en-CA" sz="28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402178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Designing Effective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4862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Analyze the situation and purpose.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Anticipate your audience.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Consider slide colour and organization.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Design your visuals.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2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8077200" cy="1325563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Designing Effective Presentations </a:t>
            </a:r>
            <a:r>
              <a:rPr lang="en-CA" sz="2800" dirty="0"/>
              <a:t>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4862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Revise, proofread, and evaluate your slides.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Use slides effectively in front of an audience.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/>
              <a:t> Practise and prepare.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/>
              <a:t> Keep your audience engaged.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CA" sz="28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22403-0867-4B19-BA36-44F47666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Selecting Design Templates in PowerPoint and Prezi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68" y="1665487"/>
            <a:ext cx="5625865" cy="453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67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Chapter 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CA" sz="3200" dirty="0"/>
          </a:p>
          <a:p>
            <a:pPr algn="ctr">
              <a:buNone/>
            </a:pPr>
            <a:endParaRPr lang="en-CA" sz="3200" dirty="0"/>
          </a:p>
          <a:p>
            <a:pPr marL="0" indent="0">
              <a:buNone/>
            </a:pPr>
            <a:r>
              <a:rPr lang="en-CA" sz="4000" dirty="0"/>
              <a:t>Business Presentations</a:t>
            </a: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77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Revising Slides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9" y="1778507"/>
            <a:ext cx="7698222" cy="396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0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Powerful Presentations </a:t>
            </a:r>
            <a:br>
              <a:rPr lang="en-CA" dirty="0"/>
            </a:br>
            <a:r>
              <a:rPr lang="en-CA" dirty="0"/>
              <a:t>in Eight Steps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095" y="1047969"/>
            <a:ext cx="3159875" cy="51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19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342900"/>
            <a:ext cx="8153400" cy="1066800"/>
          </a:xfrm>
        </p:spPr>
        <p:txBody>
          <a:bodyPr>
            <a:noAutofit/>
          </a:bodyPr>
          <a:lstStyle/>
          <a:p>
            <a:pPr algn="ctr"/>
            <a:r>
              <a:rPr lang="en-CA" dirty="0"/>
              <a:t>Polishing Your Delivery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219200"/>
            <a:ext cx="7886700" cy="4957763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Delivery method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CA" sz="2800" dirty="0"/>
              <a:t> Use cue cards to keep you on track and prompt your memory.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Delivery techniques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CA" sz="2800" dirty="0"/>
              <a:t> Focus on preparation, organization, visual aids, and delivery.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endParaRPr lang="en-CA" sz="43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4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Sample Cue Card for Presentation</a:t>
            </a:r>
          </a:p>
        </p:txBody>
      </p:sp>
      <p:pic>
        <p:nvPicPr>
          <p:cNvPr id="5" name="Picture 4" descr="C11_F11_pg26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17894" r="17960"/>
          <a:stretch/>
        </p:blipFill>
        <p:spPr>
          <a:xfrm>
            <a:off x="1460500" y="2024063"/>
            <a:ext cx="6223001" cy="30162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dirty="0">
                <a:solidFill>
                  <a:schemeClr val="accent1">
                    <a:lumMod val="50000"/>
                  </a:schemeClr>
                </a:solidFill>
                <a:latin typeface="Gill Sans MT"/>
                <a:cs typeface="Gill Sans MT"/>
              </a:rPr>
              <a:t>Delivery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30238" y="1383210"/>
            <a:ext cx="6871574" cy="8239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3200" b="0" dirty="0">
                <a:latin typeface="Gill Sans MT" panose="020B0502020104020203" pitchFamily="34" charset="0"/>
              </a:rPr>
              <a:t>Before your presentation: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0238" y="2362200"/>
            <a:ext cx="3868737" cy="3684588"/>
          </a:xfrm>
        </p:spPr>
        <p:txBody>
          <a:bodyPr>
            <a:normAutofit/>
          </a:bodyPr>
          <a:lstStyle/>
          <a:p>
            <a:pPr marL="223838" lvl="1" indent="-223838">
              <a:lnSpc>
                <a:spcPct val="14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Prepare thoroughly.</a:t>
            </a:r>
          </a:p>
          <a:p>
            <a:pPr marL="223838" lvl="1" indent="-223838">
              <a:lnSpc>
                <a:spcPct val="14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Rehearse repeatedly.</a:t>
            </a:r>
          </a:p>
          <a:p>
            <a:pPr marL="223838" lvl="1" indent="-223838">
              <a:lnSpc>
                <a:spcPct val="14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Time yourself.</a:t>
            </a:r>
          </a:p>
          <a:p>
            <a:pPr marL="223838" lvl="1" indent="-223838">
              <a:lnSpc>
                <a:spcPct val="14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Request a lectern.</a:t>
            </a:r>
          </a:p>
          <a:p>
            <a:pPr marL="0" indent="0">
              <a:lnSpc>
                <a:spcPct val="140000"/>
              </a:lnSpc>
              <a:buNone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362200"/>
            <a:ext cx="3887788" cy="368458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dirty="0">
                <a:latin typeface="Gill Sans MT" panose="020B0502020104020203" pitchFamily="34" charset="0"/>
              </a:rPr>
              <a:t> Check the room.</a:t>
            </a:r>
          </a:p>
          <a:p>
            <a:pPr>
              <a:lnSpc>
                <a:spcPct val="140000"/>
              </a:lnSpc>
            </a:pPr>
            <a:r>
              <a:rPr lang="en-US" dirty="0">
                <a:latin typeface="Gill Sans MT" panose="020B0502020104020203" pitchFamily="34" charset="0"/>
              </a:rPr>
              <a:t> Greet members of the audience.</a:t>
            </a:r>
          </a:p>
          <a:p>
            <a:pPr>
              <a:lnSpc>
                <a:spcPct val="140000"/>
              </a:lnSpc>
            </a:pPr>
            <a:r>
              <a:rPr lang="en-US" dirty="0">
                <a:latin typeface="Gill Sans MT" panose="020B0502020104020203" pitchFamily="34" charset="0"/>
              </a:rPr>
              <a:t> Practise stress reduction.</a:t>
            </a:r>
          </a:p>
          <a:p>
            <a:pPr>
              <a:lnSpc>
                <a:spcPct val="140000"/>
              </a:lnSpc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dirty="0">
                <a:solidFill>
                  <a:schemeClr val="accent1">
                    <a:lumMod val="50000"/>
                  </a:schemeClr>
                </a:solidFill>
                <a:latin typeface="Gill Sans MT"/>
                <a:cs typeface="Gill Sans MT"/>
              </a:rPr>
              <a:t>Delivery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27062" y="1383210"/>
            <a:ext cx="6871574" cy="8239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3200" b="0" dirty="0">
                <a:latin typeface="Gill Sans MT" panose="020B0502020104020203" pitchFamily="34" charset="0"/>
              </a:rPr>
              <a:t>During your presentation: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2926" y="2362200"/>
            <a:ext cx="3956050" cy="3843078"/>
          </a:xfrm>
        </p:spPr>
        <p:txBody>
          <a:bodyPr>
            <a:normAutofit fontScale="62500" lnSpcReduction="20000"/>
          </a:bodyPr>
          <a:lstStyle/>
          <a:p>
            <a:pPr marL="223838" lvl="1" indent="-223838">
              <a:lnSpc>
                <a:spcPct val="140000"/>
              </a:lnSpc>
              <a:spcBef>
                <a:spcPts val="0"/>
              </a:spcBef>
            </a:pPr>
            <a:r>
              <a:rPr lang="en-CA" sz="4300" dirty="0">
                <a:latin typeface="Gill Sans MT" panose="020B0502020104020203" pitchFamily="34" charset="0"/>
              </a:rPr>
              <a:t> Begin with a pause.</a:t>
            </a:r>
          </a:p>
          <a:p>
            <a:pPr marL="223838" lvl="1" indent="-223838">
              <a:lnSpc>
                <a:spcPct val="140000"/>
              </a:lnSpc>
              <a:spcBef>
                <a:spcPts val="0"/>
              </a:spcBef>
            </a:pPr>
            <a:r>
              <a:rPr lang="en-CA" sz="4300" dirty="0">
                <a:latin typeface="Gill Sans MT" panose="020B0502020104020203" pitchFamily="34" charset="0"/>
              </a:rPr>
              <a:t> Present your first few sentences from memory.</a:t>
            </a:r>
          </a:p>
          <a:p>
            <a:pPr marL="223838" lvl="1" indent="-223838">
              <a:lnSpc>
                <a:spcPct val="140000"/>
              </a:lnSpc>
              <a:spcBef>
                <a:spcPts val="0"/>
              </a:spcBef>
            </a:pPr>
            <a:r>
              <a:rPr lang="en-CA" sz="4300" dirty="0">
                <a:latin typeface="Gill Sans MT" panose="020B0502020104020203" pitchFamily="34" charset="0"/>
              </a:rPr>
              <a:t> Maintain eye contact.</a:t>
            </a:r>
          </a:p>
          <a:p>
            <a:pPr marL="223838" lvl="1" indent="-223838">
              <a:lnSpc>
                <a:spcPct val="140000"/>
              </a:lnSpc>
              <a:spcBef>
                <a:spcPts val="0"/>
              </a:spcBef>
            </a:pPr>
            <a:r>
              <a:rPr lang="en-CA" sz="4300" dirty="0">
                <a:latin typeface="Gill Sans MT" panose="020B0502020104020203" pitchFamily="34" charset="0"/>
              </a:rPr>
              <a:t> Control your voice and vocabulary.</a:t>
            </a:r>
          </a:p>
          <a:p>
            <a:pPr marL="223838" lvl="1" indent="-223838">
              <a:lnSpc>
                <a:spcPct val="140000"/>
              </a:lnSpc>
              <a:spcBef>
                <a:spcPts val="0"/>
              </a:spcBef>
            </a:pPr>
            <a:r>
              <a:rPr lang="en-CA" sz="4300" dirty="0">
                <a:latin typeface="Gill Sans MT" panose="020B0502020104020203" pitchFamily="34" charset="0"/>
              </a:rPr>
              <a:t> Put the brakes on.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362200"/>
            <a:ext cx="3971924" cy="384307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700" dirty="0">
                <a:latin typeface="Gill Sans MT" panose="020B0502020104020203" pitchFamily="34" charset="0"/>
              </a:rPr>
              <a:t> Move naturally.</a:t>
            </a:r>
          </a:p>
          <a:p>
            <a:pPr>
              <a:lnSpc>
                <a:spcPct val="120000"/>
              </a:lnSpc>
            </a:pPr>
            <a:r>
              <a:rPr lang="en-US" sz="2700" dirty="0">
                <a:latin typeface="Gill Sans MT" panose="020B0502020104020203" pitchFamily="34" charset="0"/>
              </a:rPr>
              <a:t> Use visual aids effectively.</a:t>
            </a:r>
          </a:p>
          <a:p>
            <a:pPr>
              <a:lnSpc>
                <a:spcPct val="120000"/>
              </a:lnSpc>
            </a:pPr>
            <a:r>
              <a:rPr lang="en-US" sz="2700" dirty="0">
                <a:latin typeface="Gill Sans MT" panose="020B0502020104020203" pitchFamily="34" charset="0"/>
              </a:rPr>
              <a:t> Avoid digressions.</a:t>
            </a:r>
          </a:p>
          <a:p>
            <a:pPr>
              <a:lnSpc>
                <a:spcPct val="120000"/>
              </a:lnSpc>
            </a:pPr>
            <a:r>
              <a:rPr lang="en-US" sz="2700" dirty="0">
                <a:latin typeface="Gill Sans MT" panose="020B0502020104020203" pitchFamily="34" charset="0"/>
              </a:rPr>
              <a:t> Summarize your main points.</a:t>
            </a:r>
          </a:p>
          <a:p>
            <a:endParaRPr lang="en-US" sz="2500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9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dirty="0">
                <a:solidFill>
                  <a:schemeClr val="accent1">
                    <a:lumMod val="50000"/>
                  </a:schemeClr>
                </a:solidFill>
                <a:latin typeface="Gill Sans MT"/>
                <a:cs typeface="Gill Sans MT"/>
              </a:rPr>
              <a:t>Delivery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30238" y="1383210"/>
            <a:ext cx="6871574" cy="8239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3200" b="0" dirty="0">
                <a:latin typeface="Gill Sans MT" panose="020B0502020104020203" pitchFamily="34" charset="0"/>
              </a:rPr>
              <a:t>After your presentation: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0238" y="2362200"/>
            <a:ext cx="3868737" cy="3843078"/>
          </a:xfrm>
        </p:spPr>
        <p:txBody>
          <a:bodyPr>
            <a:normAutofit/>
          </a:bodyPr>
          <a:lstStyle/>
          <a:p>
            <a:pPr marL="279400" lvl="1" indent="-279400">
              <a:lnSpc>
                <a:spcPct val="12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Distribute handouts.</a:t>
            </a:r>
          </a:p>
          <a:p>
            <a:pPr marL="279400" lvl="1" indent="-279400">
              <a:lnSpc>
                <a:spcPct val="12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Encourage  questions.</a:t>
            </a:r>
          </a:p>
          <a:p>
            <a:pPr marL="168275" lvl="1" indent="-168275">
              <a:lnSpc>
                <a:spcPct val="12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Repeat questions.</a:t>
            </a:r>
          </a:p>
          <a:p>
            <a:pPr marL="168275" lvl="1" indent="-168275">
              <a:lnSpc>
                <a:spcPct val="12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Reinforce your main points.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362200"/>
            <a:ext cx="3887788" cy="384307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Gill Sans MT" panose="020B0502020104020203" pitchFamily="34" charset="0"/>
              </a:rPr>
              <a:t> Keep control.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Gill Sans MT" panose="020B0502020104020203" pitchFamily="34" charset="0"/>
              </a:rPr>
              <a:t> Avoid “Yes, but” answers.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Gill Sans MT" panose="020B0502020104020203" pitchFamily="34" charset="0"/>
              </a:rPr>
              <a:t> End with a summary and appreciation.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0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5654"/>
          </a:xfrm>
        </p:spPr>
        <p:txBody>
          <a:bodyPr/>
          <a:lstStyle/>
          <a:p>
            <a:pPr algn="ctr"/>
            <a:r>
              <a:rPr lang="en-CA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418253"/>
            <a:ext cx="7886700" cy="47587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3000" dirty="0"/>
              <a:t> Differentiate between major presentation types.</a:t>
            </a:r>
          </a:p>
          <a:p>
            <a:pPr>
              <a:lnSpc>
                <a:spcPct val="100000"/>
              </a:lnSpc>
            </a:pPr>
            <a:r>
              <a:rPr lang="en-CA" sz="3000" dirty="0"/>
              <a:t> Organize the presentation effectively and build audience rapport.</a:t>
            </a:r>
          </a:p>
          <a:p>
            <a:pPr>
              <a:lnSpc>
                <a:spcPct val="100000"/>
              </a:lnSpc>
            </a:pPr>
            <a:r>
              <a:rPr lang="en-CA" sz="3000" dirty="0"/>
              <a:t> Use presentation aids.</a:t>
            </a:r>
          </a:p>
          <a:p>
            <a:pPr>
              <a:lnSpc>
                <a:spcPct val="100000"/>
              </a:lnSpc>
            </a:pPr>
            <a:r>
              <a:rPr lang="en-CA" sz="3000" dirty="0"/>
              <a:t> Design effective visual presentations.</a:t>
            </a:r>
          </a:p>
          <a:p>
            <a:pPr>
              <a:lnSpc>
                <a:spcPct val="100000"/>
              </a:lnSpc>
            </a:pPr>
            <a:r>
              <a:rPr lang="en-CA" sz="3000" dirty="0"/>
              <a:t> Deploy effective presentation delivery techniques.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77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3990"/>
          </a:xfrm>
        </p:spPr>
        <p:txBody>
          <a:bodyPr/>
          <a:lstStyle/>
          <a:p>
            <a:pPr algn="ctr"/>
            <a:r>
              <a:rPr lang="en-CA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9116"/>
            <a:ext cx="7886700" cy="482784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CA" dirty="0"/>
              <a:t> 11.1 </a:t>
            </a:r>
            <a:r>
              <a:rPr lang="en-CA" b="1" dirty="0"/>
              <a:t>Differentiate </a:t>
            </a:r>
            <a:r>
              <a:rPr lang="en-CA" dirty="0"/>
              <a:t>between major presentation types.</a:t>
            </a:r>
          </a:p>
          <a:p>
            <a:pPr>
              <a:lnSpc>
                <a:spcPct val="110000"/>
              </a:lnSpc>
            </a:pPr>
            <a:r>
              <a:rPr lang="en-CA" dirty="0"/>
              <a:t> 11.2 </a:t>
            </a:r>
            <a:r>
              <a:rPr lang="en-CA" b="1" dirty="0"/>
              <a:t>Organize </a:t>
            </a:r>
            <a:r>
              <a:rPr lang="en-CA" dirty="0"/>
              <a:t>the presentation effectively and build audience rapport.</a:t>
            </a:r>
          </a:p>
          <a:p>
            <a:pPr>
              <a:lnSpc>
                <a:spcPct val="110000"/>
              </a:lnSpc>
            </a:pPr>
            <a:r>
              <a:rPr lang="en-CA" dirty="0"/>
              <a:t> 11.3 </a:t>
            </a:r>
            <a:r>
              <a:rPr lang="en-CA" b="1" dirty="0"/>
              <a:t>Use</a:t>
            </a:r>
            <a:r>
              <a:rPr lang="en-CA" dirty="0"/>
              <a:t> presentation aids.</a:t>
            </a:r>
          </a:p>
          <a:p>
            <a:pPr>
              <a:lnSpc>
                <a:spcPct val="110000"/>
              </a:lnSpc>
            </a:pPr>
            <a:r>
              <a:rPr lang="en-CA" dirty="0"/>
              <a:t> 11.4 </a:t>
            </a:r>
            <a:r>
              <a:rPr lang="en-CA" b="1" dirty="0"/>
              <a:t>Design</a:t>
            </a:r>
            <a:r>
              <a:rPr lang="en-CA" dirty="0"/>
              <a:t> effective visual presentations.</a:t>
            </a:r>
          </a:p>
          <a:p>
            <a:pPr>
              <a:lnSpc>
                <a:spcPct val="110000"/>
              </a:lnSpc>
            </a:pPr>
            <a:r>
              <a:rPr lang="en-CA" b="1" dirty="0"/>
              <a:t> </a:t>
            </a:r>
            <a:r>
              <a:rPr lang="en-CA" dirty="0"/>
              <a:t>11.5</a:t>
            </a:r>
            <a:r>
              <a:rPr lang="en-CA" b="1" dirty="0"/>
              <a:t> Deploy </a:t>
            </a:r>
            <a:r>
              <a:rPr lang="en-CA" dirty="0"/>
              <a:t>effective presentation delivery techniques.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7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</a:pPr>
            <a:r>
              <a:rPr lang="en-CA" dirty="0"/>
              <a:t>Speaking Skills and Your Career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666257"/>
          </a:xfrm>
        </p:spPr>
        <p:txBody>
          <a:bodyPr>
            <a:normAutofit lnSpcReduction="10000"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CA" sz="3200" dirty="0"/>
              <a:t> The number one competency hiring managers look for in new employees is strong oral communication skills, including presentation skills.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CA" sz="3200" dirty="0"/>
              <a:t> Almost 90 percent of executives consider oral communication skills very important for college and university graduates.</a:t>
            </a:r>
            <a:endParaRPr lang="en-CA" sz="29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5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91" y="1617363"/>
            <a:ext cx="5661818" cy="44365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AF1E8E-A99E-4D7A-BC8E-946C6B23ECE7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/>
              <a:t>Types of Business Presentations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30634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Preparing for a Presentation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30238" y="1854200"/>
            <a:ext cx="3998912" cy="368458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>
                <a:latin typeface="Gill Sans MT" panose="020B0502020104020203" pitchFamily="34" charset="0"/>
              </a:rPr>
              <a:t> What’s my purpose?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Sell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Persuade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Inform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29150" y="1854200"/>
            <a:ext cx="4122964" cy="36845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>
                <a:latin typeface="Gill Sans MT" panose="020B0502020104020203" pitchFamily="34" charset="0"/>
              </a:rPr>
              <a:t> Who’s my audience?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Friendly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Neutral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Uninterested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>
                <a:latin typeface="Gill Sans MT" panose="020B0502020104020203" pitchFamily="34" charset="0"/>
              </a:rPr>
              <a:t> Hostile</a:t>
            </a:r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5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Succeeding With </a:t>
            </a:r>
            <a:br>
              <a:rPr lang="en-US" dirty="0"/>
            </a:br>
            <a:r>
              <a:rPr lang="en-US" dirty="0"/>
              <a:t>Four Audience Types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658818"/>
            <a:ext cx="636422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11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Organizing Presentations for </a:t>
            </a:r>
            <a:br>
              <a:rPr lang="en-CA" dirty="0"/>
            </a:br>
            <a:r>
              <a:rPr lang="en-CA" dirty="0"/>
              <a:t>Impact and Rapport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2624"/>
            <a:ext cx="7886700" cy="4333875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dirty="0"/>
              <a:t> Opening: introduce yourself and tell the audience what you’re going to say.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dirty="0"/>
              <a:t> Body: explain your points persuasively by using visual aids, some humour, and appropriate audience proximity, and by going off-slide a couple of times.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dirty="0"/>
              <a:t> Pleasant closing: remind the audience of your main points and look forward to future interactions.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1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</a:pPr>
            <a:r>
              <a:rPr lang="en-CA" dirty="0"/>
              <a:t>Capture Attention in </a:t>
            </a:r>
            <a:br>
              <a:rPr lang="en-CA" dirty="0"/>
            </a:br>
            <a:r>
              <a:rPr lang="en-CA" dirty="0"/>
              <a:t>the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2625"/>
            <a:ext cx="7886700" cy="4224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Capture listeners’ attention and get them involved.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Identify yourself and establish your credibility.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Preview your main points.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CA" sz="28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9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lson Op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01_PPT_Guffey_EBC 10Ce_final_CE" id="{98824398-DB63-4A1F-91B1-0EE75FDEFD97}" vid="{BEE931A1-1CC7-481B-9E33-AA159ED87ACB}"/>
    </a:ext>
  </a:extLst>
</a:theme>
</file>

<file path=ppt/theme/theme2.xml><?xml version="1.0" encoding="utf-8"?>
<a:theme xmlns:a="http://schemas.openxmlformats.org/drawingml/2006/main" name="Nelson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elson Zenaida_1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01_PPT_Guffey_EBC 10Ce_final_CE" id="{98824398-DB63-4A1F-91B1-0EE75FDEFD97}" vid="{324212DF-C219-4601-B8D9-7E6F68D9833D}"/>
    </a:ext>
  </a:extLst>
</a:theme>
</file>

<file path=ppt/theme/theme3.xml><?xml version="1.0" encoding="utf-8"?>
<a:theme xmlns:a="http://schemas.openxmlformats.org/drawingml/2006/main" name="Title_Part Open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01_PPT_Guffey_EBC 10Ce_final_CE" id="{98824398-DB63-4A1F-91B1-0EE75FDEFD97}" vid="{34E00979-1C59-4E72-8728-66F86013912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2ADE37227F6C41AEFB33B99C21C1DA" ma:contentTypeVersion="1" ma:contentTypeDescription="Create a new document." ma:contentTypeScope="" ma:versionID="13bab2aeabdd3691a5cfa28b8caa973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a1222beb234debe96d12a98d24ff8a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D7DF7E4-0BFC-471E-BE51-605DD607A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2A16585-9CE8-49B2-8D06-2C5D88880D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888607-26A3-4033-912C-F73DE2B52F7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PPT_Guffey_EBC 10Ce_final_CE</Template>
  <TotalTime>135</TotalTime>
  <Words>1161</Words>
  <Application>Microsoft Macintosh PowerPoint</Application>
  <PresentationFormat>On-screen Show (4:3)</PresentationFormat>
  <Paragraphs>186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Gill Sans MT</vt:lpstr>
      <vt:lpstr>Open Sans</vt:lpstr>
      <vt:lpstr>Open Sans Light</vt:lpstr>
      <vt:lpstr>Open Sans Semibold</vt:lpstr>
      <vt:lpstr>Wingdings</vt:lpstr>
      <vt:lpstr>Nelson Option 1</vt:lpstr>
      <vt:lpstr>Nelson Option 2</vt:lpstr>
      <vt:lpstr>Title_Part Openers</vt:lpstr>
      <vt:lpstr>PowerPoint Presentation</vt:lpstr>
      <vt:lpstr>Chapter 11</vt:lpstr>
      <vt:lpstr>Objectives</vt:lpstr>
      <vt:lpstr>Speaking Skills and Your Career</vt:lpstr>
      <vt:lpstr>PowerPoint Presentation</vt:lpstr>
      <vt:lpstr>Preparing for a Presentation</vt:lpstr>
      <vt:lpstr>Succeeding With  Four Audience Types</vt:lpstr>
      <vt:lpstr>Organizing Presentations for  Impact and Rapport</vt:lpstr>
      <vt:lpstr>Capture Attention in  the Introduction</vt:lpstr>
      <vt:lpstr>Gaining and Keeping  Audience Attention</vt:lpstr>
      <vt:lpstr>Explain Persuasively in the  Body of the Presentation</vt:lpstr>
      <vt:lpstr>Explain Persuasively in the  Body of the Presentation (cont’d)</vt:lpstr>
      <vt:lpstr>Summarize in the Conclusion</vt:lpstr>
      <vt:lpstr>Build Audience Rapport</vt:lpstr>
      <vt:lpstr>Types of Visual Aids</vt:lpstr>
      <vt:lpstr>PowerPoint Presentation</vt:lpstr>
      <vt:lpstr>Designing Effective Presentations</vt:lpstr>
      <vt:lpstr>Designing Effective Presentations (cont’d)</vt:lpstr>
      <vt:lpstr>Selecting Design Templates in PowerPoint and Prezi</vt:lpstr>
      <vt:lpstr>Revising Slides</vt:lpstr>
      <vt:lpstr>Powerful Presentations  in Eight Steps</vt:lpstr>
      <vt:lpstr>Polishing Your Delivery</vt:lpstr>
      <vt:lpstr>Sample Cue Card for Presentation</vt:lpstr>
      <vt:lpstr>Delivery Techniques</vt:lpstr>
      <vt:lpstr>Delivery Techniques</vt:lpstr>
      <vt:lpstr>Delivery Techniques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Copyeditor</dc:creator>
  <cp:lastModifiedBy>Sarah Belisle</cp:lastModifiedBy>
  <cp:revision>26</cp:revision>
  <dcterms:created xsi:type="dcterms:W3CDTF">2021-03-24T00:19:49Z</dcterms:created>
  <dcterms:modified xsi:type="dcterms:W3CDTF">2023-11-28T00:54:55Z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0x010100C92ADE37227F6C41AEFB33B99C21C1DA</vt:lpwstr>
  </property>
</Properties>
</file>